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61" r:id="rId5"/>
    <p:sldMasterId id="2147483666" r:id="rId6"/>
    <p:sldMasterId id="2147483671" r:id="rId7"/>
    <p:sldMasterId id="2147483677" r:id="rId8"/>
    <p:sldMasterId id="2147483681" r:id="rId9"/>
    <p:sldMasterId id="2147483685" r:id="rId10"/>
    <p:sldMasterId id="2147483689" r:id="rId11"/>
  </p:sldMasterIdLst>
  <p:notesMasterIdLst>
    <p:notesMasterId r:id="rId69"/>
  </p:notesMasterIdLst>
  <p:handoutMasterIdLst>
    <p:handoutMasterId r:id="rId70"/>
  </p:handoutMasterIdLst>
  <p:sldIdLst>
    <p:sldId id="261" r:id="rId12"/>
    <p:sldId id="263" r:id="rId13"/>
    <p:sldId id="270" r:id="rId14"/>
    <p:sldId id="268" r:id="rId15"/>
    <p:sldId id="269" r:id="rId16"/>
    <p:sldId id="265" r:id="rId17"/>
    <p:sldId id="349" r:id="rId18"/>
    <p:sldId id="346" r:id="rId19"/>
    <p:sldId id="271" r:id="rId20"/>
    <p:sldId id="272" r:id="rId21"/>
    <p:sldId id="273" r:id="rId22"/>
    <p:sldId id="351" r:id="rId23"/>
    <p:sldId id="275" r:id="rId24"/>
    <p:sldId id="276" r:id="rId25"/>
    <p:sldId id="277" r:id="rId26"/>
    <p:sldId id="278" r:id="rId27"/>
    <p:sldId id="347" r:id="rId28"/>
    <p:sldId id="354" r:id="rId29"/>
    <p:sldId id="279" r:id="rId30"/>
    <p:sldId id="280" r:id="rId31"/>
    <p:sldId id="281" r:id="rId32"/>
    <p:sldId id="282" r:id="rId33"/>
    <p:sldId id="283" r:id="rId34"/>
    <p:sldId id="284" r:id="rId35"/>
    <p:sldId id="373"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48" r:id="rId53"/>
    <p:sldId id="301" r:id="rId54"/>
    <p:sldId id="302" r:id="rId55"/>
    <p:sldId id="303" r:id="rId56"/>
    <p:sldId id="304" r:id="rId57"/>
    <p:sldId id="340" r:id="rId58"/>
    <p:sldId id="305" r:id="rId59"/>
    <p:sldId id="306" r:id="rId60"/>
    <p:sldId id="339" r:id="rId61"/>
    <p:sldId id="341" r:id="rId62"/>
    <p:sldId id="362" r:id="rId63"/>
    <p:sldId id="342" r:id="rId64"/>
    <p:sldId id="343" r:id="rId65"/>
    <p:sldId id="384" r:id="rId66"/>
    <p:sldId id="385" r:id="rId67"/>
    <p:sldId id="34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Tunkel" initials="DT" lastIdx="6" clrIdx="0">
    <p:extLst>
      <p:ext uri="{19B8F6BF-5375-455C-9EA6-DF929625EA0E}">
        <p15:presenceInfo xmlns:p15="http://schemas.microsoft.com/office/powerpoint/2012/main" userId="S-1-5-21-1214440339-484763869-725345543-47418" providerId="AD"/>
      </p:ext>
    </p:extLst>
  </p:cmAuthor>
  <p:cmAuthor id="2" name="Monjur, Taskin" initials="MT" lastIdx="2" clrIdx="1">
    <p:extLst>
      <p:ext uri="{19B8F6BF-5375-455C-9EA6-DF929625EA0E}">
        <p15:presenceInfo xmlns:p15="http://schemas.microsoft.com/office/powerpoint/2012/main" userId="S::Tmonjur@entnet.org::9df15ca3-3e91-4e38-859d-02ebb3637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9B412-620A-42E9-A894-E78EA1876B98}" v="1" dt="2020-01-07T17:45:39.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45"/>
  </p:normalViewPr>
  <p:slideViewPr>
    <p:cSldViewPr snapToGrid="0" snapToObjects="1">
      <p:cViewPr varScale="1">
        <p:scale>
          <a:sx n="119" d="100"/>
          <a:sy n="119" d="100"/>
        </p:scale>
        <p:origin x="222" y="84"/>
      </p:cViewPr>
      <p:guideLst/>
    </p:cSldViewPr>
  </p:slideViewPr>
  <p:notesTextViewPr>
    <p:cViewPr>
      <p:scale>
        <a:sx n="1" d="1"/>
        <a:sy n="1" d="1"/>
      </p:scale>
      <p:origin x="0" y="0"/>
    </p:cViewPr>
  </p:notesTextViewPr>
  <p:sorterViewPr>
    <p:cViewPr varScale="1">
      <p:scale>
        <a:sx n="100" d="100"/>
        <a:sy n="100" d="100"/>
      </p:scale>
      <p:origin x="0" y="-26196"/>
    </p:cViewPr>
  </p:sorterViewPr>
  <p:notesViewPr>
    <p:cSldViewPr snapToGrid="0" snapToObjects="1">
      <p:cViewPr varScale="1">
        <p:scale>
          <a:sx n="145" d="100"/>
          <a:sy n="145" d="100"/>
        </p:scale>
        <p:origin x="5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jur, Taskin" userId="9df15ca3-3e91-4e38-859d-02ebb3637238" providerId="ADAL" clId="{8869B412-620A-42E9-A894-E78EA1876B98}"/>
    <pc:docChg chg="modSld">
      <pc:chgData name="Monjur, Taskin" userId="9df15ca3-3e91-4e38-859d-02ebb3637238" providerId="ADAL" clId="{8869B412-620A-42E9-A894-E78EA1876B98}" dt="2020-01-07T17:48:06.786" v="38" actId="1038"/>
      <pc:docMkLst>
        <pc:docMk/>
      </pc:docMkLst>
      <pc:sldChg chg="modSp">
        <pc:chgData name="Monjur, Taskin" userId="9df15ca3-3e91-4e38-859d-02ebb3637238" providerId="ADAL" clId="{8869B412-620A-42E9-A894-E78EA1876B98}" dt="2020-01-07T17:45:29.451" v="1" actId="20577"/>
        <pc:sldMkLst>
          <pc:docMk/>
          <pc:sldMk cId="2215725193" sldId="261"/>
        </pc:sldMkLst>
        <pc:spChg chg="mod">
          <ac:chgData name="Monjur, Taskin" userId="9df15ca3-3e91-4e38-859d-02ebb3637238" providerId="ADAL" clId="{8869B412-620A-42E9-A894-E78EA1876B98}" dt="2020-01-07T17:45:29.451" v="1" actId="20577"/>
          <ac:spMkLst>
            <pc:docMk/>
            <pc:sldMk cId="2215725193" sldId="261"/>
            <ac:spMk id="11" creationId="{23EB232A-8974-494F-9133-3C9BE34DE447}"/>
          </ac:spMkLst>
        </pc:spChg>
      </pc:sldChg>
      <pc:sldChg chg="modSp">
        <pc:chgData name="Monjur, Taskin" userId="9df15ca3-3e91-4e38-859d-02ebb3637238" providerId="ADAL" clId="{8869B412-620A-42E9-A894-E78EA1876B98}" dt="2020-01-07T17:46:57.132" v="21" actId="20577"/>
        <pc:sldMkLst>
          <pc:docMk/>
          <pc:sldMk cId="621610007" sldId="270"/>
        </pc:sldMkLst>
        <pc:spChg chg="mod">
          <ac:chgData name="Monjur, Taskin" userId="9df15ca3-3e91-4e38-859d-02ebb3637238" providerId="ADAL" clId="{8869B412-620A-42E9-A894-E78EA1876B98}" dt="2020-01-07T17:46:57.132" v="21" actId="20577"/>
          <ac:spMkLst>
            <pc:docMk/>
            <pc:sldMk cId="621610007" sldId="270"/>
            <ac:spMk id="7" creationId="{AD7A01A0-26F2-41C0-AD0B-20ADE363A306}"/>
          </ac:spMkLst>
        </pc:spChg>
      </pc:sldChg>
      <pc:sldChg chg="modSp">
        <pc:chgData name="Monjur, Taskin" userId="9df15ca3-3e91-4e38-859d-02ebb3637238" providerId="ADAL" clId="{8869B412-620A-42E9-A894-E78EA1876B98}" dt="2020-01-07T17:48:06.786" v="38" actId="1038"/>
        <pc:sldMkLst>
          <pc:docMk/>
          <pc:sldMk cId="3163163198" sldId="362"/>
        </pc:sldMkLst>
        <pc:spChg chg="mod">
          <ac:chgData name="Monjur, Taskin" userId="9df15ca3-3e91-4e38-859d-02ebb3637238" providerId="ADAL" clId="{8869B412-620A-42E9-A894-E78EA1876B98}" dt="2020-01-07T17:48:06.786" v="38" actId="1038"/>
          <ac:spMkLst>
            <pc:docMk/>
            <pc:sldMk cId="3163163198" sldId="362"/>
            <ac:spMk id="2" creationId="{86094DA2-BB4D-44A8-991A-BC51C51A70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1/7/2020</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57388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25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623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16301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6"/>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5158906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hyperlink" Target="https://www.entnet.org/content/clinical-practice-guideline-research-needs" TargetMode="Externa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hyperlink" Target="https://www.entnet.org/content/centralized-otolaryngology-research-efforts-core-grants-program" TargetMode="Externa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hyperlink" Target="http://www.entnet.org/CPGNosebleed" TargetMode="Externa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D35450-DB56-474F-A987-00E30336612C}"/>
              </a:ext>
            </a:extLst>
          </p:cNvPr>
          <p:cNvSpPr>
            <a:spLocks noGrp="1"/>
          </p:cNvSpPr>
          <p:nvPr>
            <p:ph type="ctrTitle"/>
          </p:nvPr>
        </p:nvSpPr>
        <p:spPr>
          <a:xfrm>
            <a:off x="1465277" y="1148640"/>
            <a:ext cx="9144000" cy="2387600"/>
          </a:xfrm>
        </p:spPr>
        <p:txBody>
          <a:bodyPr>
            <a:normAutofit fontScale="90000"/>
          </a:bodyPr>
          <a:lstStyle/>
          <a:p>
            <a:r>
              <a:rPr lang="en-US" dirty="0"/>
              <a:t>AAO-HNSF </a:t>
            </a:r>
            <a:br>
              <a:rPr lang="en-US" dirty="0"/>
            </a:br>
            <a:r>
              <a:rPr lang="en-US" dirty="0"/>
              <a:t>Clinical Practice Guideline: Nosebleed (Epistaxis)</a:t>
            </a:r>
          </a:p>
        </p:txBody>
      </p:sp>
      <p:sp>
        <p:nvSpPr>
          <p:cNvPr id="11" name="Subtitle 10">
            <a:extLst>
              <a:ext uri="{FF2B5EF4-FFF2-40B4-BE49-F238E27FC236}">
                <a16:creationId xmlns:a16="http://schemas.microsoft.com/office/drawing/2014/main" id="{23EB232A-8974-494F-9133-3C9BE34DE447}"/>
              </a:ext>
            </a:extLst>
          </p:cNvPr>
          <p:cNvSpPr>
            <a:spLocks noGrp="1"/>
          </p:cNvSpPr>
          <p:nvPr>
            <p:ph type="subTitle" idx="1"/>
          </p:nvPr>
        </p:nvSpPr>
        <p:spPr>
          <a:xfrm>
            <a:off x="1221996" y="4074647"/>
            <a:ext cx="9144000" cy="1655762"/>
          </a:xfrm>
        </p:spPr>
        <p:txBody>
          <a:bodyPr/>
          <a:lstStyle/>
          <a:p>
            <a:r>
              <a:rPr lang="en-US" dirty="0"/>
              <a:t>Publication Date: January 7, 2020</a:t>
            </a:r>
          </a:p>
        </p:txBody>
      </p:sp>
    </p:spTree>
    <p:extLst>
      <p:ext uri="{BB962C8B-B14F-4D97-AF65-F5344CB8AC3E}">
        <p14:creationId xmlns:p14="http://schemas.microsoft.com/office/powerpoint/2010/main" val="221572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70759" y="-243281"/>
            <a:ext cx="10515600" cy="1325563"/>
          </a:xfrm>
        </p:spPr>
        <p:txBody>
          <a:bodyPr>
            <a:normAutofit/>
          </a:bodyPr>
          <a:lstStyle/>
          <a:p>
            <a:r>
              <a:rPr lang="en-US" sz="3700" dirty="0"/>
              <a:t>Literature Search</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513231" y="962033"/>
            <a:ext cx="8173386" cy="3407841"/>
          </a:xfrm>
        </p:spPr>
        <p:txBody>
          <a:bodyPr/>
          <a:lstStyle/>
          <a:p>
            <a:r>
              <a:rPr lang="en-US" sz="2500" dirty="0"/>
              <a:t>Performed by an information specialist</a:t>
            </a:r>
          </a:p>
          <a:p>
            <a:r>
              <a:rPr lang="en-US" sz="2500" dirty="0"/>
              <a:t>Evidence included:</a:t>
            </a:r>
          </a:p>
          <a:p>
            <a:pPr lvl="1"/>
            <a:r>
              <a:rPr lang="en-US" sz="2100" dirty="0"/>
              <a:t>Clinical Practice Guidelines: 5</a:t>
            </a:r>
          </a:p>
          <a:p>
            <a:pPr lvl="1"/>
            <a:r>
              <a:rPr lang="en-US" sz="2100" dirty="0"/>
              <a:t>Systematic Reviews: 17</a:t>
            </a:r>
          </a:p>
          <a:p>
            <a:pPr lvl="1"/>
            <a:r>
              <a:rPr lang="en-US" sz="2100" dirty="0"/>
              <a:t>Randomized Control Trials: 16</a:t>
            </a:r>
          </a:p>
          <a:p>
            <a:r>
              <a:rPr lang="en-US" sz="2500" dirty="0"/>
              <a:t>163 references in the final CPG document</a:t>
            </a:r>
          </a:p>
        </p:txBody>
      </p:sp>
    </p:spTree>
    <p:extLst>
      <p:ext uri="{BB962C8B-B14F-4D97-AF65-F5344CB8AC3E}">
        <p14:creationId xmlns:p14="http://schemas.microsoft.com/office/powerpoint/2010/main" val="10622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84558" y="-264606"/>
            <a:ext cx="11937534" cy="1631965"/>
          </a:xfrm>
        </p:spPr>
        <p:txBody>
          <a:bodyPr>
            <a:normAutofit/>
          </a:bodyPr>
          <a:lstStyle/>
          <a:p>
            <a:r>
              <a:rPr lang="en-US" sz="3600" dirty="0"/>
              <a:t>Strength of Action Terms/Implied Levels of Obligation</a:t>
            </a:r>
          </a:p>
        </p:txBody>
      </p:sp>
      <p:graphicFrame>
        <p:nvGraphicFramePr>
          <p:cNvPr id="6" name="Table 5">
            <a:extLst>
              <a:ext uri="{FF2B5EF4-FFF2-40B4-BE49-F238E27FC236}">
                <a16:creationId xmlns:a16="http://schemas.microsoft.com/office/drawing/2014/main" id="{BDCDFA6A-D2E2-4C43-ADB9-EFFB49934909}"/>
              </a:ext>
            </a:extLst>
          </p:cNvPr>
          <p:cNvGraphicFramePr>
            <a:graphicFrameLocks noGrp="1"/>
          </p:cNvGraphicFramePr>
          <p:nvPr>
            <p:extLst>
              <p:ext uri="{D42A27DB-BD31-4B8C-83A1-F6EECF244321}">
                <p14:modId xmlns:p14="http://schemas.microsoft.com/office/powerpoint/2010/main" val="1853673352"/>
              </p:ext>
            </p:extLst>
          </p:nvPr>
        </p:nvGraphicFramePr>
        <p:xfrm>
          <a:off x="1481181" y="1396414"/>
          <a:ext cx="8877300" cy="4065171"/>
        </p:xfrm>
        <a:graphic>
          <a:graphicData uri="http://schemas.openxmlformats.org/drawingml/2006/table">
            <a:tbl>
              <a:tblPr firstRow="1" firstCol="1" bandRow="1">
                <a:tableStyleId>{5C22544A-7EE6-4342-B048-85BDC9FD1C3A}</a:tableStyleId>
              </a:tblPr>
              <a:tblGrid>
                <a:gridCol w="1875152">
                  <a:extLst>
                    <a:ext uri="{9D8B030D-6E8A-4147-A177-3AD203B41FA5}">
                      <a16:colId xmlns:a16="http://schemas.microsoft.com/office/drawing/2014/main" val="3215150483"/>
                    </a:ext>
                  </a:extLst>
                </a:gridCol>
                <a:gridCol w="2990749">
                  <a:extLst>
                    <a:ext uri="{9D8B030D-6E8A-4147-A177-3AD203B41FA5}">
                      <a16:colId xmlns:a16="http://schemas.microsoft.com/office/drawing/2014/main" val="2789258923"/>
                    </a:ext>
                  </a:extLst>
                </a:gridCol>
                <a:gridCol w="4011399">
                  <a:extLst>
                    <a:ext uri="{9D8B030D-6E8A-4147-A177-3AD203B41FA5}">
                      <a16:colId xmlns:a16="http://schemas.microsoft.com/office/drawing/2014/main" val="253538411"/>
                    </a:ext>
                  </a:extLst>
                </a:gridCol>
              </a:tblGrid>
              <a:tr h="19611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Strength</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Definition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Implied Obligation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68731020"/>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Strong 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The </a:t>
                      </a:r>
                      <a:r>
                        <a:rPr lang="en-US" sz="1200" b="0" kern="1200" dirty="0">
                          <a:solidFill>
                            <a:schemeClr val="dk1"/>
                          </a:solidFill>
                          <a:effectLst/>
                          <a:latin typeface="Arial" panose="020B0604020202020204" pitchFamily="34" charset="0"/>
                          <a:ea typeface="+mn-ea"/>
                          <a:cs typeface="Arial" panose="020B0604020202020204" pitchFamily="34" charset="0"/>
                        </a:rPr>
                        <a:t>benefits of the recommended approach clearly exceed the harms </a:t>
                      </a:r>
                      <a:r>
                        <a:rPr lang="en-US" sz="1200" kern="1200" dirty="0">
                          <a:solidFill>
                            <a:schemeClr val="dk1"/>
                          </a:solidFill>
                          <a:effectLst/>
                          <a:latin typeface="Arial" panose="020B0604020202020204" pitchFamily="34" charset="0"/>
                          <a:ea typeface="+mn-ea"/>
                          <a:cs typeface="Arial" panose="020B0604020202020204" pitchFamily="34" charset="0"/>
                        </a:rPr>
                        <a:t>(or that the harms clearly exceed the benefits in the case of a strong negative recommendation) and that </a:t>
                      </a:r>
                      <a:r>
                        <a:rPr lang="en-US" sz="1200" b="0" kern="1200" dirty="0">
                          <a:solidFill>
                            <a:schemeClr val="dk1"/>
                          </a:solidFill>
                          <a:effectLst/>
                          <a:latin typeface="Arial" panose="020B0604020202020204" pitchFamily="34" charset="0"/>
                          <a:ea typeface="+mn-ea"/>
                          <a:cs typeface="Arial" panose="020B0604020202020204" pitchFamily="34" charset="0"/>
                        </a:rPr>
                        <a:t>the quality of the supporting evidence is excellent </a:t>
                      </a:r>
                      <a:r>
                        <a:rPr lang="en-US" sz="1200" kern="1200" dirty="0">
                          <a:solidFill>
                            <a:schemeClr val="dk1"/>
                          </a:solidFill>
                          <a:effectLst/>
                          <a:latin typeface="Arial" panose="020B0604020202020204" pitchFamily="34" charset="0"/>
                          <a:ea typeface="+mn-ea"/>
                          <a:cs typeface="Arial" panose="020B0604020202020204" pitchFamily="34" charset="0"/>
                        </a:rPr>
                        <a:t>(Grade A or B)</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In some clearly identified circumstances, strong recommendations may be made based on lesser evidence when high-quality evidence is impossible to obtain, and the anticipated benefits strongly outweigh the harms. </a:t>
                      </a:r>
                      <a:r>
                        <a:rPr lang="en-US" sz="1200" b="0" kern="1200" dirty="0">
                          <a:solidFill>
                            <a:schemeClr val="dk1"/>
                          </a:solidFill>
                          <a:effectLst/>
                          <a:latin typeface="Arial" panose="020B0604020202020204" pitchFamily="34" charset="0"/>
                          <a:ea typeface="+mn-ea"/>
                          <a:cs typeface="Arial" panose="020B0604020202020204" pitchFamily="34" charset="0"/>
                        </a:rPr>
                        <a:t>Clinicians should follow a strong recommendation unless a clear and compelling rationale for an alternative approach is present.</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2767562946"/>
                  </a:ext>
                </a:extLst>
              </a:tr>
              <a:tr h="144009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A recommendation </a:t>
                      </a:r>
                      <a:r>
                        <a:rPr lang="en-US" sz="1200" b="0" kern="1200" dirty="0">
                          <a:solidFill>
                            <a:schemeClr val="dk1"/>
                          </a:solidFill>
                          <a:effectLst/>
                          <a:latin typeface="Arial" panose="020B0604020202020204" pitchFamily="34" charset="0"/>
                          <a:ea typeface="+mn-ea"/>
                          <a:cs typeface="Arial" panose="020B0604020202020204" pitchFamily="34" charset="0"/>
                        </a:rPr>
                        <a:t>means the benefits exceed the harms </a:t>
                      </a:r>
                      <a:r>
                        <a:rPr lang="en-US" sz="1200" kern="1200" dirty="0">
                          <a:solidFill>
                            <a:schemeClr val="dk1"/>
                          </a:solidFill>
                          <a:effectLst/>
                          <a:latin typeface="Arial" panose="020B0604020202020204" pitchFamily="34" charset="0"/>
                          <a:ea typeface="+mn-ea"/>
                          <a:cs typeface="Arial" panose="020B0604020202020204" pitchFamily="34" charset="0"/>
                        </a:rPr>
                        <a:t>(or that the harms exceed the benefits in the case of a negative recommendation), but the</a:t>
                      </a:r>
                      <a:r>
                        <a:rPr lang="en-US" sz="1200" b="1" kern="1200" dirty="0">
                          <a:solidFill>
                            <a:schemeClr val="dk1"/>
                          </a:solidFill>
                          <a:effectLst/>
                          <a:latin typeface="Arial" panose="020B0604020202020204" pitchFamily="34" charset="0"/>
                          <a:ea typeface="+mn-ea"/>
                          <a:cs typeface="Arial" panose="020B0604020202020204" pitchFamily="34" charset="0"/>
                        </a:rPr>
                        <a:t> </a:t>
                      </a:r>
                      <a:r>
                        <a:rPr lang="en-US" sz="1200" b="0" kern="1200" dirty="0">
                          <a:solidFill>
                            <a:schemeClr val="dk1"/>
                          </a:solidFill>
                          <a:effectLst/>
                          <a:latin typeface="Arial" panose="020B0604020202020204" pitchFamily="34" charset="0"/>
                          <a:ea typeface="+mn-ea"/>
                          <a:cs typeface="Arial" panose="020B0604020202020204" pitchFamily="34" charset="0"/>
                        </a:rPr>
                        <a:t>quality of evidence is not as strong </a:t>
                      </a:r>
                      <a:r>
                        <a:rPr lang="en-US" sz="1200" kern="1200" dirty="0">
                          <a:solidFill>
                            <a:schemeClr val="dk1"/>
                          </a:solidFill>
                          <a:effectLst/>
                          <a:latin typeface="Arial" panose="020B0604020202020204" pitchFamily="34" charset="0"/>
                          <a:ea typeface="+mn-ea"/>
                          <a:cs typeface="Arial" panose="020B0604020202020204" pitchFamily="34" charset="0"/>
                        </a:rPr>
                        <a:t>(Grade B or C)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In some clearly identified circumstances, recommendations may be made based on lesser evidence when high-quality evidence is impossible to obtain and the anticipated benefits outweigh the harms. Clinicians should also </a:t>
                      </a:r>
                      <a:r>
                        <a:rPr lang="en-US" sz="1200" b="0" kern="1200" dirty="0">
                          <a:solidFill>
                            <a:schemeClr val="dk1"/>
                          </a:solidFill>
                          <a:effectLst/>
                          <a:latin typeface="Arial" panose="020B0604020202020204" pitchFamily="34" charset="0"/>
                          <a:ea typeface="+mn-ea"/>
                          <a:cs typeface="Arial" panose="020B0604020202020204" pitchFamily="34" charset="0"/>
                        </a:rPr>
                        <a:t>generally follow </a:t>
                      </a:r>
                      <a:r>
                        <a:rPr lang="en-US" sz="1200" kern="1200" dirty="0">
                          <a:solidFill>
                            <a:schemeClr val="dk1"/>
                          </a:solidFill>
                          <a:effectLst/>
                          <a:latin typeface="Arial" panose="020B0604020202020204" pitchFamily="34" charset="0"/>
                          <a:ea typeface="+mn-ea"/>
                          <a:cs typeface="Arial" panose="020B0604020202020204" pitchFamily="34" charset="0"/>
                        </a:rPr>
                        <a:t>a recommendation but should remain alert to new information and sensitive to patient preferences.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1957716445"/>
                  </a:ext>
                </a:extLst>
              </a:tr>
              <a:tr h="92283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Option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An option means that either the </a:t>
                      </a:r>
                      <a:r>
                        <a:rPr lang="en-US" sz="1200" b="0" kern="1200" dirty="0">
                          <a:solidFill>
                            <a:schemeClr val="dk1"/>
                          </a:solidFill>
                          <a:effectLst/>
                          <a:latin typeface="Arial" panose="020B0604020202020204" pitchFamily="34" charset="0"/>
                          <a:ea typeface="+mn-ea"/>
                          <a:cs typeface="Arial" panose="020B0604020202020204" pitchFamily="34" charset="0"/>
                        </a:rPr>
                        <a:t>quality of evidence that exists is suspect </a:t>
                      </a:r>
                      <a:r>
                        <a:rPr lang="en-US" sz="1200" kern="1200" dirty="0">
                          <a:solidFill>
                            <a:schemeClr val="dk1"/>
                          </a:solidFill>
                          <a:effectLst/>
                          <a:latin typeface="Arial" panose="020B0604020202020204" pitchFamily="34" charset="0"/>
                          <a:ea typeface="+mn-ea"/>
                          <a:cs typeface="Arial" panose="020B0604020202020204" pitchFamily="34" charset="0"/>
                        </a:rPr>
                        <a:t>(Grade D) or that well-done studies (Grade A, B, or C) show </a:t>
                      </a:r>
                      <a:r>
                        <a:rPr lang="en-US" sz="1200" b="0" kern="1200" dirty="0">
                          <a:solidFill>
                            <a:schemeClr val="dk1"/>
                          </a:solidFill>
                          <a:effectLst/>
                          <a:latin typeface="Arial" panose="020B0604020202020204" pitchFamily="34" charset="0"/>
                          <a:ea typeface="+mn-ea"/>
                          <a:cs typeface="Arial" panose="020B0604020202020204" pitchFamily="34" charset="0"/>
                        </a:rPr>
                        <a:t>little clear advantage </a:t>
                      </a:r>
                      <a:r>
                        <a:rPr lang="en-US" sz="1200" kern="1200" dirty="0">
                          <a:solidFill>
                            <a:schemeClr val="dk1"/>
                          </a:solidFill>
                          <a:effectLst/>
                          <a:latin typeface="Arial" panose="020B0604020202020204" pitchFamily="34" charset="0"/>
                          <a:ea typeface="+mn-ea"/>
                          <a:cs typeface="Arial" panose="020B0604020202020204" pitchFamily="34" charset="0"/>
                        </a:rPr>
                        <a:t>to one approach versus another.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b="0" kern="1200" dirty="0">
                          <a:solidFill>
                            <a:schemeClr val="dk1"/>
                          </a:solidFill>
                          <a:effectLst/>
                          <a:latin typeface="Arial" panose="020B0604020202020204" pitchFamily="34" charset="0"/>
                          <a:ea typeface="+mn-ea"/>
                          <a:cs typeface="Arial" panose="020B0604020202020204" pitchFamily="34" charset="0"/>
                        </a:rPr>
                        <a:t>Clinicians should be flexible </a:t>
                      </a:r>
                      <a:r>
                        <a:rPr lang="en-US" sz="1200" kern="1200" dirty="0">
                          <a:solidFill>
                            <a:schemeClr val="dk1"/>
                          </a:solidFill>
                          <a:effectLst/>
                          <a:latin typeface="Arial" panose="020B0604020202020204" pitchFamily="34" charset="0"/>
                          <a:ea typeface="+mn-ea"/>
                          <a:cs typeface="Arial" panose="020B0604020202020204" pitchFamily="34" charset="0"/>
                        </a:rPr>
                        <a:t>in their decision making regarding appropriate practice, although they may set bounds on alternatives. Patient preference should have a substantial influencing role.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48630621"/>
                  </a:ext>
                </a:extLst>
              </a:tr>
            </a:tbl>
          </a:graphicData>
        </a:graphic>
      </p:graphicFrame>
    </p:spTree>
    <p:extLst>
      <p:ext uri="{BB962C8B-B14F-4D97-AF65-F5344CB8AC3E}">
        <p14:creationId xmlns:p14="http://schemas.microsoft.com/office/powerpoint/2010/main" val="242226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33525" y="0"/>
            <a:ext cx="11161552" cy="1075765"/>
          </a:xfrm>
        </p:spPr>
        <p:txBody>
          <a:bodyPr>
            <a:normAutofit/>
          </a:bodyPr>
          <a:lstStyle/>
          <a:p>
            <a:r>
              <a:rPr lang="en-US" sz="3700" dirty="0"/>
              <a:t>CPG Nosebleed: Action Statements</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779477" y="1221618"/>
            <a:ext cx="10515600" cy="3956610"/>
          </a:xfrm>
        </p:spPr>
        <p:txBody>
          <a:bodyPr>
            <a:normAutofit/>
          </a:bodyPr>
          <a:lstStyle/>
          <a:p>
            <a:r>
              <a:rPr lang="en-US" sz="2000" b="1" dirty="0"/>
              <a:t>Recommendations</a:t>
            </a:r>
            <a:r>
              <a:rPr lang="en-US" sz="2000" dirty="0"/>
              <a:t>: 15</a:t>
            </a:r>
          </a:p>
          <a:p>
            <a:pPr lvl="1"/>
            <a:r>
              <a:rPr lang="en-US" sz="2000" dirty="0"/>
              <a:t>Prompt treatment, nasal compression, packing (3), risk factors, anterior rhinoscopy, nasal endoscopy, treatment of identified bleeding site, nasal cautery, surgery/embolization, patients on </a:t>
            </a:r>
            <a:r>
              <a:rPr lang="en-US" sz="2000" dirty="0" err="1"/>
              <a:t>anticoag</a:t>
            </a:r>
            <a:r>
              <a:rPr lang="en-US" sz="2000" dirty="0"/>
              <a:t>/anti-platelet meds, HHT, patient education, outcomes assessment</a:t>
            </a:r>
          </a:p>
          <a:p>
            <a:pPr marL="457200" lvl="1" indent="0">
              <a:buNone/>
            </a:pPr>
            <a:endParaRPr lang="en-US" sz="2000" dirty="0"/>
          </a:p>
          <a:p>
            <a:r>
              <a:rPr lang="en-US" sz="2000" b="1" dirty="0"/>
              <a:t>Options</a:t>
            </a:r>
            <a:r>
              <a:rPr lang="en-US" sz="2000" dirty="0"/>
              <a:t>:1</a:t>
            </a:r>
          </a:p>
          <a:p>
            <a:pPr lvl="1"/>
            <a:r>
              <a:rPr lang="en-US" sz="2000" dirty="0"/>
              <a:t>Nasal endoscopy</a:t>
            </a:r>
          </a:p>
          <a:p>
            <a:pPr marL="457200" lvl="1" indent="0">
              <a:buNone/>
            </a:pPr>
            <a:endParaRPr lang="en-US" sz="2000" dirty="0"/>
          </a:p>
          <a:p>
            <a:r>
              <a:rPr lang="en-US" sz="2000" b="1" dirty="0"/>
              <a:t>Strong Recommendations</a:t>
            </a:r>
            <a:r>
              <a:rPr lang="en-US" sz="2000" dirty="0"/>
              <a:t>: NONE</a:t>
            </a:r>
          </a:p>
        </p:txBody>
      </p:sp>
    </p:spTree>
    <p:extLst>
      <p:ext uri="{BB962C8B-B14F-4D97-AF65-F5344CB8AC3E}">
        <p14:creationId xmlns:p14="http://schemas.microsoft.com/office/powerpoint/2010/main" val="136834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45409" y="93094"/>
            <a:ext cx="11569118" cy="1027244"/>
          </a:xfrm>
        </p:spPr>
        <p:txBody>
          <a:bodyPr>
            <a:normAutofit/>
          </a:bodyPr>
          <a:lstStyle/>
          <a:p>
            <a:r>
              <a:rPr lang="en-US" sz="3700" dirty="0"/>
              <a:t>STATEMENT 1. PROMPT MANAGEMENT</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536196" y="1262351"/>
            <a:ext cx="10515600" cy="4589378"/>
          </a:xfrm>
        </p:spPr>
        <p:txBody>
          <a:bodyPr>
            <a:noAutofit/>
          </a:bodyPr>
          <a:lstStyle/>
          <a:p>
            <a:pPr marL="0" indent="0">
              <a:buNone/>
            </a:pPr>
            <a:r>
              <a:rPr lang="en-US" sz="2000" b="1" dirty="0"/>
              <a:t>STATEMENT 1: PROMPT MANAGEMENT: At the time of initial contact, the clinician should distinguish the nosebleed patient who requires prompt management from the patient who does not.</a:t>
            </a:r>
            <a:r>
              <a:rPr lang="en-US" sz="2000" dirty="0"/>
              <a:t> </a:t>
            </a:r>
            <a:r>
              <a:rPr lang="en-US" sz="2000" i="1" u="sng" dirty="0"/>
              <a:t>Recommendation based on observational studies and a preponderance of benefit over harm.</a:t>
            </a:r>
          </a:p>
          <a:p>
            <a:pPr marL="0" indent="0">
              <a:buNone/>
            </a:pPr>
            <a:endParaRPr lang="en-US" sz="2100" b="1" i="1" u="sng" dirty="0"/>
          </a:p>
          <a:p>
            <a:pPr marL="0" indent="0">
              <a:buNone/>
            </a:pPr>
            <a:r>
              <a:rPr lang="en-US" sz="2000" b="1" u="sng" dirty="0"/>
              <a:t>Benefit</a:t>
            </a:r>
            <a:r>
              <a:rPr lang="en-US" sz="2000" b="1" dirty="0"/>
              <a:t>: </a:t>
            </a:r>
            <a:r>
              <a:rPr lang="en-US" sz="2000" dirty="0"/>
              <a:t>Prevention of morbidity and in rare cases mortality; increased likelihood of timely treatment; more efficient allocation of resources to patients in greatest need of treatment; reduction of patient and family stress; avoidance of unnecessary interventions in patients</a:t>
            </a:r>
            <a:r>
              <a:rPr lang="en-US" sz="2000" dirty="0">
                <a:solidFill>
                  <a:srgbClr val="FF0000"/>
                </a:solidFill>
              </a:rPr>
              <a:t> </a:t>
            </a:r>
            <a:r>
              <a:rPr lang="en-US" sz="2000" dirty="0"/>
              <a:t>who are not actively bleeding.</a:t>
            </a:r>
          </a:p>
          <a:p>
            <a:pPr marL="0" indent="0">
              <a:buNone/>
            </a:pPr>
            <a:endParaRPr lang="en-US" sz="2100" b="1" u="sng" dirty="0"/>
          </a:p>
          <a:p>
            <a:pPr marL="0" indent="0">
              <a:buNone/>
            </a:pPr>
            <a:r>
              <a:rPr lang="en-US" sz="2000" b="1" u="sng" dirty="0"/>
              <a:t>Risks, harms, costs</a:t>
            </a:r>
            <a:r>
              <a:rPr lang="en-US" sz="2000" b="1" dirty="0"/>
              <a:t>: </a:t>
            </a:r>
            <a:r>
              <a:rPr lang="en-US" sz="2000" dirty="0"/>
              <a:t>Delayed treatment of patients who may actually need intervention, overtreatment of patients who are not actively bleeding, increased patient anxiety. No costs are associated with this recommendation</a:t>
            </a:r>
            <a:endParaRPr lang="en-US" sz="2000" b="1" u="sng" dirty="0"/>
          </a:p>
        </p:txBody>
      </p:sp>
    </p:spTree>
    <p:extLst>
      <p:ext uri="{BB962C8B-B14F-4D97-AF65-F5344CB8AC3E}">
        <p14:creationId xmlns:p14="http://schemas.microsoft.com/office/powerpoint/2010/main" val="300894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67079" y="142613"/>
            <a:ext cx="11023833" cy="784422"/>
          </a:xfrm>
        </p:spPr>
        <p:txBody>
          <a:bodyPr>
            <a:normAutofit/>
          </a:bodyPr>
          <a:lstStyle/>
          <a:p>
            <a:r>
              <a:rPr lang="en-US" sz="3700" dirty="0"/>
              <a:t>STATEMENT 1. PROMPT MANAGEMENT</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599811" y="1029448"/>
            <a:ext cx="10515600" cy="4799103"/>
          </a:xfrm>
        </p:spPr>
        <p:txBody>
          <a:bodyPr>
            <a:noAutofit/>
          </a:bodyPr>
          <a:lstStyle/>
          <a:p>
            <a:pPr marL="0" indent="0">
              <a:buNone/>
            </a:pPr>
            <a:r>
              <a:rPr lang="en-US" sz="1500" b="1" dirty="0"/>
              <a:t>Action Statement Profile</a:t>
            </a:r>
          </a:p>
          <a:p>
            <a:r>
              <a:rPr lang="en-US" sz="1500" b="1" u="sng" dirty="0"/>
              <a:t>Quality improvement opportunity</a:t>
            </a:r>
            <a:r>
              <a:rPr lang="en-US" sz="1500" b="1" dirty="0"/>
              <a:t>: </a:t>
            </a:r>
            <a:r>
              <a:rPr lang="en-US" sz="1500" dirty="0"/>
              <a:t>To identify those patients who need immediate diagnosis and treatment. (National Quality Strategy: Patient safety)</a:t>
            </a:r>
          </a:p>
          <a:p>
            <a:r>
              <a:rPr lang="en-US" sz="1500" b="1" u="sng" dirty="0"/>
              <a:t>Level of Confidence in Evidence</a:t>
            </a:r>
            <a:r>
              <a:rPr lang="en-US" sz="1500" dirty="0"/>
              <a:t>: Medium, as available evidence only addresses nosebleed patients who actually seek and receive medical intervention</a:t>
            </a:r>
          </a:p>
          <a:p>
            <a:r>
              <a:rPr lang="en-US" sz="1500" b="1" u="sng" dirty="0"/>
              <a:t>Aggregate Evidence Quality</a:t>
            </a:r>
            <a:r>
              <a:rPr lang="en-US" sz="1500" dirty="0"/>
              <a:t>: Grade C, based on observational studies on the effectiveness of interventions</a:t>
            </a:r>
          </a:p>
          <a:p>
            <a:pPr lvl="0"/>
            <a:r>
              <a:rPr lang="en-US" sz="1500" b="1" u="sng" dirty="0"/>
              <a:t>Benefit-Harm Assessment</a:t>
            </a:r>
            <a:r>
              <a:rPr lang="en-US" sz="1500" dirty="0"/>
              <a:t>:   Preponderance of benefit over harm</a:t>
            </a:r>
          </a:p>
          <a:p>
            <a:pPr lvl="0"/>
            <a:r>
              <a:rPr lang="en-US" sz="1500" b="1" u="sng" dirty="0"/>
              <a:t>Value Judgments</a:t>
            </a:r>
            <a:r>
              <a:rPr lang="en-US" sz="1500" dirty="0"/>
              <a:t>: None</a:t>
            </a:r>
          </a:p>
          <a:p>
            <a:pPr lvl="0"/>
            <a:r>
              <a:rPr lang="en-US" sz="1500" b="1" u="sng" dirty="0"/>
              <a:t>Intentional Vagueness</a:t>
            </a:r>
            <a:r>
              <a:rPr lang="en-US" sz="1500" dirty="0"/>
              <a:t>: The actual appropriate timing for “prompt” management is not specified, as it may vary with different clinical situations; assessment of bleeding severity may occur during telephone/electronic communications or during face-to-face patient encounter.</a:t>
            </a:r>
          </a:p>
          <a:p>
            <a:pPr lvl="0"/>
            <a:r>
              <a:rPr lang="en-US" sz="1500" b="1" u="sng" dirty="0"/>
              <a:t>Role of Patient Preferences</a:t>
            </a:r>
            <a:r>
              <a:rPr lang="en-US" sz="1500" dirty="0"/>
              <a:t>: None</a:t>
            </a:r>
          </a:p>
          <a:p>
            <a:pPr lvl="0"/>
            <a:r>
              <a:rPr lang="en-US" sz="1500" b="1" u="sng" dirty="0"/>
              <a:t>Exclusions</a:t>
            </a:r>
            <a:r>
              <a:rPr lang="en-US" sz="1500" dirty="0"/>
              <a:t>: None</a:t>
            </a:r>
          </a:p>
          <a:p>
            <a:pPr lvl="0"/>
            <a:r>
              <a:rPr lang="en-US" sz="1500" b="1" u="sng" dirty="0"/>
              <a:t>Policy Level</a:t>
            </a:r>
            <a:r>
              <a:rPr lang="en-US" sz="1500" dirty="0"/>
              <a:t>: Recommendation</a:t>
            </a:r>
          </a:p>
          <a:p>
            <a:pPr lvl="0"/>
            <a:r>
              <a:rPr lang="en-US" sz="1500" b="1" u="sng" dirty="0"/>
              <a:t>Differences of Opinion</a:t>
            </a:r>
            <a:r>
              <a:rPr lang="en-US" sz="1500" dirty="0"/>
              <a:t>: None</a:t>
            </a:r>
          </a:p>
          <a:p>
            <a:pPr lvl="0"/>
            <a:endParaRPr lang="en-US" sz="1500" dirty="0"/>
          </a:p>
          <a:p>
            <a:pPr lvl="0"/>
            <a:endParaRPr lang="en-US" sz="1500" dirty="0"/>
          </a:p>
          <a:p>
            <a:pPr lvl="0"/>
            <a:endParaRPr lang="en-US" sz="1500" dirty="0"/>
          </a:p>
          <a:p>
            <a:endParaRPr lang="en-US" sz="1500" dirty="0"/>
          </a:p>
          <a:p>
            <a:endParaRPr lang="en-US" sz="1500" dirty="0"/>
          </a:p>
          <a:p>
            <a:endParaRPr lang="en-US" sz="1500" b="1" dirty="0"/>
          </a:p>
          <a:p>
            <a:pPr marL="0" indent="0">
              <a:buNone/>
            </a:pPr>
            <a:endParaRPr lang="en-US" sz="2200" b="1" u="sng" dirty="0"/>
          </a:p>
        </p:txBody>
      </p:sp>
    </p:spTree>
    <p:extLst>
      <p:ext uri="{BB962C8B-B14F-4D97-AF65-F5344CB8AC3E}">
        <p14:creationId xmlns:p14="http://schemas.microsoft.com/office/powerpoint/2010/main" val="203701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225803" y="214123"/>
            <a:ext cx="11040611" cy="582831"/>
          </a:xfrm>
        </p:spPr>
        <p:txBody>
          <a:bodyPr>
            <a:noAutofit/>
          </a:bodyPr>
          <a:lstStyle/>
          <a:p>
            <a:r>
              <a:rPr lang="en-US" sz="3700" dirty="0"/>
              <a:t>STATEMENT 2. NASAL COMPRESSION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469084" y="1173859"/>
            <a:ext cx="11376171" cy="4111206"/>
          </a:xfrm>
        </p:spPr>
        <p:txBody>
          <a:bodyPr>
            <a:noAutofit/>
          </a:bodyPr>
          <a:lstStyle/>
          <a:p>
            <a:pPr marL="0" indent="0">
              <a:buNone/>
            </a:pPr>
            <a:r>
              <a:rPr lang="en-US" sz="2000" b="1" dirty="0"/>
              <a:t>STATEMENT 2: NASAL COMPRESSION: The clinician should treat active bleeding for patients in need of prompt management with firm sustained compression to the lower third of the nose, with or without the assistance of the patient or caregiver, for five minutes or longer</a:t>
            </a:r>
            <a:r>
              <a:rPr lang="en-US" sz="2000" dirty="0"/>
              <a:t>. </a:t>
            </a:r>
            <a:r>
              <a:rPr lang="en-US" sz="2000" i="1" u="sng" dirty="0"/>
              <a:t>Recommendation based on observational studies and a preponderance of benefit over harm.</a:t>
            </a:r>
          </a:p>
          <a:p>
            <a:pPr marL="0" indent="0">
              <a:buNone/>
            </a:pPr>
            <a:endParaRPr lang="en-US" sz="2000" b="1" i="1" u="sng" dirty="0"/>
          </a:p>
          <a:p>
            <a:pPr marL="0" lvl="0" indent="0">
              <a:buNone/>
            </a:pPr>
            <a:r>
              <a:rPr lang="en-US" sz="2000" b="1" u="sng" dirty="0"/>
              <a:t>Benefit</a:t>
            </a:r>
            <a:r>
              <a:rPr lang="en-US" sz="2000" b="1" dirty="0"/>
              <a:t>: </a:t>
            </a:r>
            <a:r>
              <a:rPr lang="en-US" sz="2000" dirty="0"/>
              <a:t>Use of the simplest method to stop nosebleeds, reduce morbidity, protect airway, reduce need for blood products, improve patient satisfaction, allow for further assessment and management</a:t>
            </a:r>
          </a:p>
          <a:p>
            <a:pPr marL="0" indent="0">
              <a:buNone/>
            </a:pPr>
            <a:endParaRPr lang="en-US" sz="2000" b="1" u="sng" dirty="0"/>
          </a:p>
          <a:p>
            <a:pPr marL="0" indent="0">
              <a:buNone/>
            </a:pPr>
            <a:r>
              <a:rPr lang="en-US" sz="2000" b="1" u="sng" dirty="0"/>
              <a:t>Risks, harms, costs</a:t>
            </a:r>
            <a:r>
              <a:rPr lang="en-US" sz="2000" b="1" dirty="0"/>
              <a:t>: </a:t>
            </a:r>
            <a:r>
              <a:rPr lang="en-US" sz="2000" dirty="0"/>
              <a:t>May delay more definitive management if needed; patient discomfort</a:t>
            </a:r>
          </a:p>
          <a:p>
            <a:pPr marL="0" indent="0">
              <a:buNone/>
            </a:pPr>
            <a:endParaRPr lang="en-US" sz="2200" b="1" u="sng" dirty="0"/>
          </a:p>
        </p:txBody>
      </p:sp>
    </p:spTree>
    <p:extLst>
      <p:ext uri="{BB962C8B-B14F-4D97-AF65-F5344CB8AC3E}">
        <p14:creationId xmlns:p14="http://schemas.microsoft.com/office/powerpoint/2010/main" val="5922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201334" y="88289"/>
            <a:ext cx="11484530" cy="868056"/>
          </a:xfrm>
        </p:spPr>
        <p:txBody>
          <a:bodyPr>
            <a:normAutofit/>
          </a:bodyPr>
          <a:lstStyle/>
          <a:p>
            <a:r>
              <a:rPr lang="en-US" sz="3700" dirty="0"/>
              <a:t>STATEMENT 2. NASAL COMPRESSION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544585" y="1029448"/>
            <a:ext cx="10515600" cy="4799103"/>
          </a:xfrm>
        </p:spPr>
        <p:txBody>
          <a:bodyPr>
            <a:noAutofit/>
          </a:bodyPr>
          <a:lstStyle/>
          <a:p>
            <a:pPr marL="0" indent="0">
              <a:buNone/>
            </a:pPr>
            <a:r>
              <a:rPr lang="en-US" sz="1500" b="1" dirty="0"/>
              <a:t>Action Statement Profile</a:t>
            </a:r>
          </a:p>
          <a:p>
            <a:r>
              <a:rPr lang="en-US" sz="1500" b="1" u="sng" dirty="0"/>
              <a:t>Quality improvement opportunity</a:t>
            </a:r>
            <a:r>
              <a:rPr lang="en-US" sz="1500" b="1" dirty="0"/>
              <a:t>: </a:t>
            </a:r>
            <a:r>
              <a:rPr lang="en-US" sz="1500" dirty="0"/>
              <a:t>To promote effective treatment for nosebleed patients.</a:t>
            </a:r>
            <a:r>
              <a:rPr lang="en-US" sz="1500" b="1" dirty="0"/>
              <a:t> </a:t>
            </a:r>
            <a:r>
              <a:rPr lang="en-US" sz="1500" dirty="0"/>
              <a:t>(National Quality Strategy Domain: Patient and family engagement, Clinical processes/effectiveness)</a:t>
            </a:r>
          </a:p>
          <a:p>
            <a:r>
              <a:rPr lang="en-US" sz="1500" b="1" u="sng" dirty="0"/>
              <a:t>Level of Confidence in Evidence</a:t>
            </a:r>
            <a:r>
              <a:rPr lang="en-US" sz="1500" dirty="0"/>
              <a:t>: Medium</a:t>
            </a:r>
          </a:p>
          <a:p>
            <a:r>
              <a:rPr lang="en-US" sz="1500" b="1" u="sng" dirty="0"/>
              <a:t>Aggregate Evidence Quality</a:t>
            </a:r>
            <a:r>
              <a:rPr lang="en-US" sz="1500" dirty="0"/>
              <a:t>: Grade C, observational studies and control group of 1 randomized controlled trial</a:t>
            </a:r>
          </a:p>
          <a:p>
            <a:r>
              <a:rPr lang="en-US" sz="1500" b="1" u="sng" dirty="0"/>
              <a:t>Benefit-Harm Assessment</a:t>
            </a:r>
            <a:r>
              <a:rPr lang="en-US" sz="1500" dirty="0"/>
              <a:t>: Preponderance of benefit over harm  </a:t>
            </a:r>
          </a:p>
          <a:p>
            <a:r>
              <a:rPr lang="en-US" sz="1500" b="1" u="sng" dirty="0"/>
              <a:t>Value Judgments</a:t>
            </a:r>
            <a:r>
              <a:rPr lang="en-US" sz="1500" dirty="0"/>
              <a:t>: The GDG felt the least invasive, most readily available, and lowest-cost management method should be used first in patients with nosebleeds</a:t>
            </a:r>
          </a:p>
          <a:p>
            <a:r>
              <a:rPr lang="en-US" sz="1500" b="1" u="sng" dirty="0"/>
              <a:t>Intentional Vagueness</a:t>
            </a:r>
            <a:r>
              <a:rPr lang="en-US" sz="1500" dirty="0"/>
              <a:t>: Patients or caregivers may choose to perform sustained digital compression under the direction of the clinician if willing and able. A nose clip is an alternative to digital compression if available and tolerated by the patient. The precise duration of compression is not stated, although the GDG felt a minimum of 5 minutes was necessary to control bleeding. We agreed that longer periods of compression and repeated compression may be helpful for persistent bleeding. Vasoconstrictors can be applied by clinician or patient in conjunction with compression.</a:t>
            </a:r>
          </a:p>
          <a:p>
            <a:r>
              <a:rPr lang="en-US" sz="1500" b="1" u="sng" dirty="0"/>
              <a:t>Role of Patient Preferences</a:t>
            </a:r>
            <a:r>
              <a:rPr lang="en-US" sz="1500" dirty="0"/>
              <a:t>: None</a:t>
            </a:r>
          </a:p>
          <a:p>
            <a:r>
              <a:rPr lang="en-US" sz="1500" b="1" u="sng" dirty="0"/>
              <a:t>Exclusions</a:t>
            </a:r>
            <a:r>
              <a:rPr lang="en-US" sz="1500" dirty="0"/>
              <a:t>: None</a:t>
            </a:r>
          </a:p>
          <a:p>
            <a:r>
              <a:rPr lang="en-US" sz="1500" b="1" u="sng" dirty="0"/>
              <a:t>Policy Level</a:t>
            </a:r>
            <a:r>
              <a:rPr lang="en-US" sz="1500" dirty="0"/>
              <a:t>: Recommendation</a:t>
            </a:r>
          </a:p>
          <a:p>
            <a:r>
              <a:rPr lang="en-US" sz="1500" b="1" u="sng" dirty="0"/>
              <a:t>Differences of Opinion</a:t>
            </a:r>
            <a:r>
              <a:rPr lang="en-US" sz="1500" dirty="0"/>
              <a:t>: None</a:t>
            </a:r>
          </a:p>
          <a:p>
            <a:pPr lvl="0"/>
            <a:endParaRPr lang="en-US" sz="1500" dirty="0"/>
          </a:p>
          <a:p>
            <a:pPr lvl="0"/>
            <a:endParaRPr lang="en-US" sz="1500" dirty="0"/>
          </a:p>
          <a:p>
            <a:endParaRPr lang="en-US" sz="1500" dirty="0"/>
          </a:p>
          <a:p>
            <a:endParaRPr lang="en-US" sz="1500" dirty="0"/>
          </a:p>
          <a:p>
            <a:endParaRPr lang="en-US" sz="1500" b="1" dirty="0"/>
          </a:p>
          <a:p>
            <a:pPr marL="0" indent="0">
              <a:buNone/>
            </a:pPr>
            <a:endParaRPr lang="en-US" sz="2200" b="1" u="sng" dirty="0"/>
          </a:p>
        </p:txBody>
      </p:sp>
    </p:spTree>
    <p:extLst>
      <p:ext uri="{BB962C8B-B14F-4D97-AF65-F5344CB8AC3E}">
        <p14:creationId xmlns:p14="http://schemas.microsoft.com/office/powerpoint/2010/main" val="151979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indoor, looking, wall&#10;&#10;Description automatically generated">
            <a:extLst>
              <a:ext uri="{FF2B5EF4-FFF2-40B4-BE49-F238E27FC236}">
                <a16:creationId xmlns:a16="http://schemas.microsoft.com/office/drawing/2014/main" id="{6E695E37-49DB-46FE-80CF-AC1073F507FB}"/>
              </a:ext>
            </a:extLst>
          </p:cNvPr>
          <p:cNvPicPr>
            <a:picLocks noGrp="1" noChangeAspect="1"/>
          </p:cNvPicPr>
          <p:nvPr>
            <p:ph idx="1"/>
          </p:nvPr>
        </p:nvPicPr>
        <p:blipFill>
          <a:blip r:embed="rId2"/>
          <a:stretch>
            <a:fillRect/>
          </a:stretch>
        </p:blipFill>
        <p:spPr>
          <a:xfrm>
            <a:off x="616616" y="1331009"/>
            <a:ext cx="5479384" cy="3668018"/>
          </a:xfrm>
        </p:spPr>
      </p:pic>
      <p:pic>
        <p:nvPicPr>
          <p:cNvPr id="7" name="Picture 6" descr="A close up of a person&#10;&#10;Description automatically generated">
            <a:extLst>
              <a:ext uri="{FF2B5EF4-FFF2-40B4-BE49-F238E27FC236}">
                <a16:creationId xmlns:a16="http://schemas.microsoft.com/office/drawing/2014/main" id="{47D11E66-F879-42D5-82EE-9C4252BEEEFA}"/>
              </a:ext>
            </a:extLst>
          </p:cNvPr>
          <p:cNvPicPr>
            <a:picLocks noChangeAspect="1"/>
          </p:cNvPicPr>
          <p:nvPr/>
        </p:nvPicPr>
        <p:blipFill>
          <a:blip r:embed="rId3"/>
          <a:stretch>
            <a:fillRect/>
          </a:stretch>
        </p:blipFill>
        <p:spPr>
          <a:xfrm>
            <a:off x="6301456" y="1331009"/>
            <a:ext cx="5479385" cy="3668018"/>
          </a:xfrm>
          <a:prstGeom prst="rect">
            <a:avLst/>
          </a:prstGeom>
        </p:spPr>
      </p:pic>
      <p:sp>
        <p:nvSpPr>
          <p:cNvPr id="9" name="Title 1">
            <a:extLst>
              <a:ext uri="{FF2B5EF4-FFF2-40B4-BE49-F238E27FC236}">
                <a16:creationId xmlns:a16="http://schemas.microsoft.com/office/drawing/2014/main" id="{65CDF735-5895-4630-BE91-570862864B21}"/>
              </a:ext>
            </a:extLst>
          </p:cNvPr>
          <p:cNvSpPr>
            <a:spLocks noGrp="1"/>
          </p:cNvSpPr>
          <p:nvPr>
            <p:ph type="title"/>
          </p:nvPr>
        </p:nvSpPr>
        <p:spPr>
          <a:xfrm>
            <a:off x="201336" y="117610"/>
            <a:ext cx="11887200" cy="1085570"/>
          </a:xfrm>
        </p:spPr>
        <p:txBody>
          <a:bodyPr>
            <a:noAutofit/>
          </a:bodyPr>
          <a:lstStyle/>
          <a:p>
            <a:r>
              <a:rPr lang="en-US" sz="3700" dirty="0"/>
              <a:t>Digital Compression of the Lower Third of the Nose</a:t>
            </a:r>
          </a:p>
        </p:txBody>
      </p:sp>
    </p:spTree>
    <p:extLst>
      <p:ext uri="{BB962C8B-B14F-4D97-AF65-F5344CB8AC3E}">
        <p14:creationId xmlns:p14="http://schemas.microsoft.com/office/powerpoint/2010/main" val="166484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129" y="2131846"/>
            <a:ext cx="5053741" cy="2830095"/>
          </a:xfrm>
          <a:prstGeom prst="rect">
            <a:avLst/>
          </a:prstGeom>
        </p:spPr>
      </p:pic>
      <p:sp>
        <p:nvSpPr>
          <p:cNvPr id="7" name="Title 1">
            <a:extLst>
              <a:ext uri="{FF2B5EF4-FFF2-40B4-BE49-F238E27FC236}">
                <a16:creationId xmlns:a16="http://schemas.microsoft.com/office/drawing/2014/main" id="{F1CAEDFD-F43F-44EF-8297-74F82220F0AE}"/>
              </a:ext>
            </a:extLst>
          </p:cNvPr>
          <p:cNvSpPr txBox="1">
            <a:spLocks/>
          </p:cNvSpPr>
          <p:nvPr/>
        </p:nvSpPr>
        <p:spPr>
          <a:xfrm>
            <a:off x="226503" y="94209"/>
            <a:ext cx="11845255" cy="1085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a:lstStyle>
          <a:p>
            <a:r>
              <a:rPr lang="en-US" sz="3700" dirty="0"/>
              <a:t>Digital Compression of the Lower Third of the Nose</a:t>
            </a:r>
          </a:p>
        </p:txBody>
      </p:sp>
    </p:spTree>
    <p:extLst>
      <p:ext uri="{BB962C8B-B14F-4D97-AF65-F5344CB8AC3E}">
        <p14:creationId xmlns:p14="http://schemas.microsoft.com/office/powerpoint/2010/main" val="417785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8691" y="0"/>
            <a:ext cx="11300670" cy="969234"/>
          </a:xfrm>
        </p:spPr>
        <p:txBody>
          <a:bodyPr>
            <a:normAutofit/>
          </a:bodyPr>
          <a:lstStyle/>
          <a:p>
            <a:r>
              <a:rPr lang="en-US" sz="3700" dirty="0"/>
              <a:t>STATEMENT 3A. NASAL PACKING</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27551" y="1423730"/>
            <a:ext cx="11736897" cy="4849437"/>
          </a:xfrm>
        </p:spPr>
        <p:txBody>
          <a:bodyPr>
            <a:noAutofit/>
          </a:bodyPr>
          <a:lstStyle/>
          <a:p>
            <a:pPr marL="0" indent="0">
              <a:buNone/>
            </a:pPr>
            <a:r>
              <a:rPr lang="en-US" sz="2000" b="1" dirty="0"/>
              <a:t>STATEMENT 3A: NASAL PACKING: For patients in whom bleeding precludes identification of a bleeding site despite nasal compression, the clinician should treat ongoing active bleeding with nasal packing</a:t>
            </a:r>
            <a:r>
              <a:rPr lang="en-US" sz="2000" dirty="0"/>
              <a:t>. </a:t>
            </a:r>
            <a:r>
              <a:rPr lang="en-US" sz="2000" i="1" u="sng" dirty="0"/>
              <a:t>Recommendation based on observational studies and a preponderance of benefit over harm.</a:t>
            </a:r>
            <a:r>
              <a:rPr lang="en-US" sz="2000" b="1" i="1" u="sng" dirty="0"/>
              <a:t> </a:t>
            </a:r>
            <a:endParaRPr lang="en-US" sz="2000" i="1" u="sng" dirty="0"/>
          </a:p>
          <a:p>
            <a:pPr marL="0" indent="0">
              <a:buNone/>
            </a:pPr>
            <a:endParaRPr lang="en-US" sz="2000" b="1" i="1" u="sng" dirty="0"/>
          </a:p>
          <a:p>
            <a:pPr marL="0" lvl="0" indent="0">
              <a:buNone/>
            </a:pPr>
            <a:r>
              <a:rPr lang="en-US" sz="2000" b="1" u="sng" dirty="0"/>
              <a:t>Benefit</a:t>
            </a:r>
            <a:r>
              <a:rPr lang="en-US" sz="2000" b="1" dirty="0"/>
              <a:t>: </a:t>
            </a:r>
            <a:r>
              <a:rPr lang="en-US" sz="2000" dirty="0"/>
              <a:t>Effective and prompt control of nasal bleeding, reduce morbidity, protect airway, reduce need for blood products, allow for additional assessment and management to control bleeding</a:t>
            </a:r>
          </a:p>
          <a:p>
            <a:pPr marL="0" indent="0">
              <a:buNone/>
            </a:pPr>
            <a:endParaRPr lang="en-US" sz="2000" b="1" u="sng" dirty="0">
              <a:solidFill>
                <a:srgbClr val="FF0000"/>
              </a:solidFill>
            </a:endParaRPr>
          </a:p>
          <a:p>
            <a:pPr marL="0" indent="0">
              <a:buNone/>
            </a:pPr>
            <a:r>
              <a:rPr lang="en-US" sz="2000" b="1" u="sng" dirty="0"/>
              <a:t>Risks, harms, costs</a:t>
            </a:r>
            <a:r>
              <a:rPr lang="en-US" sz="2000" b="1" dirty="0"/>
              <a:t>: </a:t>
            </a:r>
            <a:r>
              <a:rPr lang="en-US" sz="2000" dirty="0"/>
              <a:t>Failure to control bleeding, delay in care, can make subsequent examination more difficult, patient discomfort, mucosal damage from packing insertion/removal, damage to intranasal structures, possible infection, possible antibiotic exposure, adverse respiratory effects of nasal obstruction, cost of packing materials and procedure</a:t>
            </a:r>
          </a:p>
          <a:p>
            <a:pPr marL="0" indent="0">
              <a:buNone/>
            </a:pPr>
            <a:endParaRPr lang="en-US" sz="2200" b="1" u="sng" dirty="0"/>
          </a:p>
        </p:txBody>
      </p:sp>
    </p:spTree>
    <p:extLst>
      <p:ext uri="{BB962C8B-B14F-4D97-AF65-F5344CB8AC3E}">
        <p14:creationId xmlns:p14="http://schemas.microsoft.com/office/powerpoint/2010/main" val="60197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A2C-50D9-4080-9B7B-80FC203125D2}"/>
              </a:ext>
            </a:extLst>
          </p:cNvPr>
          <p:cNvSpPr>
            <a:spLocks noGrp="1"/>
          </p:cNvSpPr>
          <p:nvPr>
            <p:ph type="title"/>
          </p:nvPr>
        </p:nvSpPr>
        <p:spPr>
          <a:xfrm>
            <a:off x="292916" y="12787"/>
            <a:ext cx="10515600" cy="1325563"/>
          </a:xfrm>
        </p:spPr>
        <p:txBody>
          <a:bodyPr>
            <a:normAutofit/>
          </a:bodyPr>
          <a:lstStyle/>
          <a:p>
            <a:r>
              <a:rPr lang="en-US" sz="3700" dirty="0"/>
              <a:t>Disclaimer</a:t>
            </a:r>
          </a:p>
        </p:txBody>
      </p:sp>
      <p:sp>
        <p:nvSpPr>
          <p:cNvPr id="3" name="Content Placeholder 2">
            <a:extLst>
              <a:ext uri="{FF2B5EF4-FFF2-40B4-BE49-F238E27FC236}">
                <a16:creationId xmlns:a16="http://schemas.microsoft.com/office/drawing/2014/main" id="{45BECA95-C856-45C7-BEEA-322E2DF2C984}"/>
              </a:ext>
            </a:extLst>
          </p:cNvPr>
          <p:cNvSpPr>
            <a:spLocks noGrp="1"/>
          </p:cNvSpPr>
          <p:nvPr>
            <p:ph idx="1"/>
          </p:nvPr>
        </p:nvSpPr>
        <p:spPr>
          <a:xfrm>
            <a:off x="678809" y="1443415"/>
            <a:ext cx="10515600" cy="3669165"/>
          </a:xfrm>
        </p:spPr>
        <p:txBody>
          <a:bodyPr>
            <a:normAutofit fontScale="62500" lnSpcReduction="20000"/>
          </a:bodyPr>
          <a:lstStyle/>
          <a:p>
            <a:pPr marL="0" indent="0">
              <a:lnSpc>
                <a:spcPct val="120000"/>
              </a:lnSpc>
              <a:buNone/>
            </a:pPr>
            <a:r>
              <a:rPr lang="en-US" dirty="0"/>
              <a:t>This clinical practice guideline is not intended as an exhaustive source of guidance for managing patients with epistaxis. Rather, it is designed to assist clinicians by providing an evidence-based framework for decision-making strategies. The guideline is not intended to replace clinical judgment or establish a protocol for all individuals with this condition and may not provide the only appropriate approach to diagnosing and managing this program of care. As medical knowledge expands, and technology advances, clinical indicators and guidelines are promoted as conditional and provisional proposals of what is recommended under specific conditions but are not absolute. Guidelines are not mandates. These do not and should not purport to be a legal standard of care. The responsible physician, with consideration of all circumstances presented by the individual patient, must determine the appropriate treatment. Adherence to these guidelines will not ensure successful patient outcomes in every situation. The AAO-HNSF emphasizes that these clinical guidelines should not be deemed to include all proper treatment decisions or methods of care, or to exclude other treatment decisions or methods of care reasonably directed to obtaining the same results.</a:t>
            </a:r>
          </a:p>
          <a:p>
            <a:endParaRPr lang="en-US" dirty="0"/>
          </a:p>
        </p:txBody>
      </p:sp>
    </p:spTree>
    <p:extLst>
      <p:ext uri="{BB962C8B-B14F-4D97-AF65-F5344CB8AC3E}">
        <p14:creationId xmlns:p14="http://schemas.microsoft.com/office/powerpoint/2010/main" val="362420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218114" y="-56122"/>
            <a:ext cx="11518083" cy="1085570"/>
          </a:xfrm>
        </p:spPr>
        <p:txBody>
          <a:bodyPr>
            <a:normAutofit/>
          </a:bodyPr>
          <a:lstStyle/>
          <a:p>
            <a:r>
              <a:rPr lang="en-US" sz="3700" dirty="0"/>
              <a:t>STATEMENT 3A. NASAL PACKING</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544585" y="1197228"/>
            <a:ext cx="10515600" cy="4799103"/>
          </a:xfrm>
        </p:spPr>
        <p:txBody>
          <a:bodyPr>
            <a:noAutofit/>
          </a:bodyPr>
          <a:lstStyle/>
          <a:p>
            <a:pPr marL="0" indent="0">
              <a:buNone/>
            </a:pPr>
            <a:r>
              <a:rPr lang="en-US" sz="1600" b="1" dirty="0"/>
              <a:t>Action Statement Profile</a:t>
            </a:r>
          </a:p>
          <a:p>
            <a:r>
              <a:rPr lang="en-US" sz="1600" b="1" u="sng" dirty="0"/>
              <a:t>Quality improvement opportunity</a:t>
            </a:r>
            <a:r>
              <a:rPr lang="en-US" sz="1600" b="1" dirty="0"/>
              <a:t>: </a:t>
            </a:r>
            <a:r>
              <a:rPr lang="en-US" sz="1600" dirty="0"/>
              <a:t>Promote effective treatment for nosebleed patients. (National Quality Strategy Domains: Patient and family engagement, clinical processes/effectiveness)</a:t>
            </a:r>
            <a:endParaRPr lang="en-US" sz="1600" b="1" dirty="0"/>
          </a:p>
          <a:p>
            <a:r>
              <a:rPr lang="en-US" sz="1600" b="1" u="sng" dirty="0"/>
              <a:t>Level of Confidence in Evidence</a:t>
            </a:r>
            <a:r>
              <a:rPr lang="en-US" sz="1600" dirty="0"/>
              <a:t>: Medium</a:t>
            </a:r>
          </a:p>
          <a:p>
            <a:r>
              <a:rPr lang="en-US" sz="1600" b="1" u="sng" dirty="0"/>
              <a:t>Aggregate Evidence Quality</a:t>
            </a:r>
            <a:r>
              <a:rPr lang="en-US" sz="1600" dirty="0"/>
              <a:t>: Grade C, based on observational studies and 2 randomized controlled trials</a:t>
            </a:r>
          </a:p>
          <a:p>
            <a:r>
              <a:rPr lang="en-US" sz="1600" b="1" u="sng" dirty="0"/>
              <a:t>Benefit-Harm Assessment</a:t>
            </a:r>
            <a:r>
              <a:rPr lang="en-US" sz="1600" dirty="0"/>
              <a:t>: Preponderance of benefit over harm</a:t>
            </a:r>
          </a:p>
          <a:p>
            <a:r>
              <a:rPr lang="en-US" sz="1600" b="1" u="sng" dirty="0"/>
              <a:t>Value Judgments</a:t>
            </a:r>
            <a:r>
              <a:rPr lang="en-US" sz="1600" dirty="0"/>
              <a:t>: None</a:t>
            </a:r>
          </a:p>
          <a:p>
            <a:r>
              <a:rPr lang="en-US" sz="1600" b="1" u="sng" dirty="0"/>
              <a:t>Intentional Vagueness</a:t>
            </a:r>
            <a:r>
              <a:rPr lang="en-US" sz="1600" dirty="0"/>
              <a:t>: The duration of packing is not specified, but the GDG felt that long durations of packing should be avoided.</a:t>
            </a:r>
          </a:p>
          <a:p>
            <a:r>
              <a:rPr lang="en-US" sz="1600" b="1" u="sng" dirty="0"/>
              <a:t>Role of Patient Preferences</a:t>
            </a:r>
            <a:r>
              <a:rPr lang="en-US" sz="1600" dirty="0"/>
              <a:t>: Small to moderate, as some may decline packing and instead elect to try more or less aggressive treatments </a:t>
            </a:r>
          </a:p>
          <a:p>
            <a:r>
              <a:rPr lang="en-US" sz="1600" b="1" u="sng" dirty="0"/>
              <a:t>Exclusions</a:t>
            </a:r>
            <a:r>
              <a:rPr lang="en-US" sz="1600" dirty="0"/>
              <a:t>: None		</a:t>
            </a:r>
          </a:p>
          <a:p>
            <a:r>
              <a:rPr lang="en-US" sz="1600" b="1" u="sng" dirty="0"/>
              <a:t>Policy Level</a:t>
            </a:r>
            <a:r>
              <a:rPr lang="en-US" sz="1600" dirty="0"/>
              <a:t>: Recommendation </a:t>
            </a:r>
          </a:p>
          <a:p>
            <a:r>
              <a:rPr lang="en-US" sz="1600" b="1" u="sng" dirty="0"/>
              <a:t>Differences of Opinion</a:t>
            </a:r>
            <a:r>
              <a:rPr lang="en-US" sz="1600" dirty="0"/>
              <a:t>: None</a:t>
            </a:r>
          </a:p>
          <a:p>
            <a:pPr lvl="0"/>
            <a:endParaRPr lang="en-US" sz="1500" dirty="0"/>
          </a:p>
          <a:p>
            <a:endParaRPr lang="en-US" sz="1500" dirty="0"/>
          </a:p>
          <a:p>
            <a:endParaRPr lang="en-US" sz="1500" dirty="0"/>
          </a:p>
          <a:p>
            <a:endParaRPr lang="en-US" sz="1500" b="1" dirty="0"/>
          </a:p>
          <a:p>
            <a:pPr marL="0" indent="0">
              <a:buNone/>
            </a:pPr>
            <a:endParaRPr lang="en-US" sz="2200" b="1" u="sng" dirty="0"/>
          </a:p>
        </p:txBody>
      </p:sp>
    </p:spTree>
    <p:extLst>
      <p:ext uri="{BB962C8B-B14F-4D97-AF65-F5344CB8AC3E}">
        <p14:creationId xmlns:p14="http://schemas.microsoft.com/office/powerpoint/2010/main" val="391295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92947" y="11113"/>
            <a:ext cx="11999053" cy="1325563"/>
          </a:xfrm>
        </p:spPr>
        <p:txBody>
          <a:bodyPr>
            <a:normAutofit/>
          </a:bodyPr>
          <a:lstStyle/>
          <a:p>
            <a:r>
              <a:rPr lang="en-US" sz="3600" dirty="0"/>
              <a:t>STATEMENT 3B. NASAL PACKING IN PATIENTS WITH SUSPECTED INCREASED BLEEDING RISK</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552575" y="1269565"/>
            <a:ext cx="10920448" cy="4589378"/>
          </a:xfrm>
        </p:spPr>
        <p:txBody>
          <a:bodyPr>
            <a:noAutofit/>
          </a:bodyPr>
          <a:lstStyle/>
          <a:p>
            <a:pPr marL="0" indent="0">
              <a:buNone/>
            </a:pPr>
            <a:r>
              <a:rPr lang="en-US" sz="1900" b="1" dirty="0"/>
              <a:t>STATEMENT 3B: NASAL PACKING IN PATIENTS WITH SUSPECTED INCREASED BLEEDING RISK: The clinician should use resorbable packing for patients with a suspected bleeding disorder or for patients who are using anticoagulation or antiplatelet medications</a:t>
            </a:r>
            <a:r>
              <a:rPr lang="en-US" sz="1900" dirty="0"/>
              <a:t>. </a:t>
            </a:r>
            <a:r>
              <a:rPr lang="en-US" sz="1900" i="1" u="sng" dirty="0"/>
              <a:t>Recommendation based on observational studies</a:t>
            </a:r>
            <a:r>
              <a:rPr lang="en-US" sz="1900" u="sng" dirty="0"/>
              <a:t> </a:t>
            </a:r>
            <a:r>
              <a:rPr lang="en-US" sz="1900" i="1" u="sng" dirty="0"/>
              <a:t>and 2 randomized controlled trials, and a preponderance of benefit over harm.</a:t>
            </a:r>
            <a:endParaRPr lang="en-US" sz="1900" u="sng" dirty="0"/>
          </a:p>
          <a:p>
            <a:pPr marL="0" indent="0">
              <a:buNone/>
            </a:pPr>
            <a:endParaRPr lang="en-US" sz="1900" b="1" i="1" u="sng" dirty="0"/>
          </a:p>
          <a:p>
            <a:pPr marL="0" lvl="0" indent="0">
              <a:buNone/>
            </a:pPr>
            <a:r>
              <a:rPr lang="en-US" sz="1900" b="1" u="sng" dirty="0"/>
              <a:t>Benefit</a:t>
            </a:r>
            <a:r>
              <a:rPr lang="en-US" sz="1900" b="1" dirty="0"/>
              <a:t>: </a:t>
            </a:r>
            <a:r>
              <a:rPr lang="en-US" sz="1900" dirty="0"/>
              <a:t>Reduce likelihood of additional bleeding when non-resorbable packing is removed, reduce morbidity, protect airway, reduce need for blood products, allow for proper further assessment and management, reduce the need for future visits, improve patient comfort as compared to non-resorbable packing</a:t>
            </a:r>
          </a:p>
          <a:p>
            <a:pPr marL="0" indent="0">
              <a:buNone/>
            </a:pPr>
            <a:endParaRPr lang="en-US" sz="1900" b="1" u="sng" dirty="0"/>
          </a:p>
          <a:p>
            <a:pPr marL="0" indent="0">
              <a:buNone/>
            </a:pPr>
            <a:r>
              <a:rPr lang="en-US" sz="1900" b="1" u="sng" dirty="0"/>
              <a:t>Risks, harms, costs</a:t>
            </a:r>
            <a:r>
              <a:rPr lang="en-US" sz="1900" b="1" dirty="0"/>
              <a:t>: </a:t>
            </a:r>
            <a:r>
              <a:rPr lang="en-US" sz="1900" dirty="0"/>
              <a:t>Scarring, failure to control the bleed, can make subsequent exam more difficult, patient discomfort, cost for resorbable packing materials, possible infection, possible antibiotic exposure, adverse respiratory effects of nasal obstruction, delay of care if resorbable packing not available</a:t>
            </a:r>
          </a:p>
          <a:p>
            <a:pPr marL="0" indent="0">
              <a:buNone/>
            </a:pPr>
            <a:endParaRPr lang="en-US" sz="2200" dirty="0"/>
          </a:p>
          <a:p>
            <a:pPr marL="0" indent="0">
              <a:buNone/>
            </a:pPr>
            <a:endParaRPr lang="en-US" sz="2200" b="1" u="sng" dirty="0"/>
          </a:p>
        </p:txBody>
      </p:sp>
    </p:spTree>
    <p:extLst>
      <p:ext uri="{BB962C8B-B14F-4D97-AF65-F5344CB8AC3E}">
        <p14:creationId xmlns:p14="http://schemas.microsoft.com/office/powerpoint/2010/main" val="323021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0623" y="151002"/>
            <a:ext cx="12035246" cy="1234419"/>
          </a:xfrm>
        </p:spPr>
        <p:txBody>
          <a:bodyPr>
            <a:noAutofit/>
          </a:bodyPr>
          <a:lstStyle/>
          <a:p>
            <a:r>
              <a:rPr lang="en-US" sz="3600" dirty="0"/>
              <a:t>STATEMENT 3B. NASAL PACKING IN PATIENTS WITH SUSPECTED INCREASED BLEEDING RISK</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15287" y="1368643"/>
            <a:ext cx="11719959" cy="4799103"/>
          </a:xfrm>
        </p:spPr>
        <p:txBody>
          <a:bodyPr>
            <a:noAutofit/>
          </a:bodyPr>
          <a:lstStyle/>
          <a:p>
            <a:pPr marL="0" indent="0">
              <a:buNone/>
            </a:pPr>
            <a:r>
              <a:rPr lang="en-US" sz="1400" b="1" dirty="0"/>
              <a:t>Action Statement Profile</a:t>
            </a:r>
          </a:p>
          <a:p>
            <a:r>
              <a:rPr lang="en-US" sz="1400" b="1" u="sng" dirty="0"/>
              <a:t>Quality improvement opportunity</a:t>
            </a:r>
            <a:r>
              <a:rPr lang="en-US" sz="1400" b="1" dirty="0"/>
              <a:t>: </a:t>
            </a:r>
            <a:r>
              <a:rPr lang="en-US" sz="1400" dirty="0"/>
              <a:t>Promote effective treatment for nosebleed patients. (National Quality Strategy Domains: Patient and family engagement, clinical processes/effectiveness)</a:t>
            </a:r>
            <a:endParaRPr lang="en-US" sz="1400" b="1" dirty="0"/>
          </a:p>
          <a:p>
            <a:r>
              <a:rPr lang="en-US" sz="1400" b="1" u="sng" dirty="0"/>
              <a:t>Level of Confidence in Evidence</a:t>
            </a:r>
            <a:r>
              <a:rPr lang="en-US" sz="1400" dirty="0"/>
              <a:t>: Medium</a:t>
            </a:r>
          </a:p>
          <a:p>
            <a:r>
              <a:rPr lang="en-US" sz="1400" b="1" u="sng" dirty="0"/>
              <a:t>Aggregate Evidence Quality</a:t>
            </a:r>
            <a:r>
              <a:rPr lang="en-US" sz="1400" dirty="0"/>
              <a:t>: Grade C, based on observational studies and 2 randomized controlled trials</a:t>
            </a:r>
          </a:p>
          <a:p>
            <a:r>
              <a:rPr lang="en-US" sz="1400" b="1" u="sng" dirty="0"/>
              <a:t>Benefit-Harm Assessment</a:t>
            </a:r>
            <a:r>
              <a:rPr lang="en-US" sz="1400" dirty="0"/>
              <a:t>: Preponderance of benefit over harm</a:t>
            </a:r>
          </a:p>
          <a:p>
            <a:r>
              <a:rPr lang="en-US" sz="1400" b="1" u="sng" dirty="0"/>
              <a:t>Value Judgments</a:t>
            </a:r>
            <a:r>
              <a:rPr lang="en-US" sz="1400" dirty="0"/>
              <a:t>: None</a:t>
            </a:r>
          </a:p>
          <a:p>
            <a:r>
              <a:rPr lang="en-US" sz="1400" b="1" u="sng" dirty="0"/>
              <a:t>Intentional Vagueness</a:t>
            </a:r>
            <a:r>
              <a:rPr lang="en-US" sz="1400" dirty="0"/>
              <a:t>: The specific type of resorbable packing is not addressed as there are a variety of materials, with limited evidence to support use of any one specific material.  Experience and local availability may dictate the specific type of packing material used</a:t>
            </a:r>
          </a:p>
          <a:p>
            <a:r>
              <a:rPr lang="en-US" sz="1400" b="1" u="sng" dirty="0"/>
              <a:t>Role of Patient Preferences</a:t>
            </a:r>
            <a:r>
              <a:rPr lang="en-US" sz="1400" dirty="0"/>
              <a:t>: None</a:t>
            </a:r>
          </a:p>
          <a:p>
            <a:r>
              <a:rPr lang="en-US" sz="1400" b="1" u="sng" dirty="0"/>
              <a:t>Exclusions</a:t>
            </a:r>
            <a:r>
              <a:rPr lang="en-US" sz="1400" dirty="0"/>
              <a:t>: Patients who take “low dose” daily aspirin and do not take other anti-platelet and/or anticoagulation medications		</a:t>
            </a:r>
          </a:p>
          <a:p>
            <a:r>
              <a:rPr lang="en-US" sz="1400" b="1" u="sng" dirty="0"/>
              <a:t>Policy Level</a:t>
            </a:r>
            <a:r>
              <a:rPr lang="en-US" sz="1400" dirty="0"/>
              <a:t>: Recommendation</a:t>
            </a:r>
          </a:p>
          <a:p>
            <a:r>
              <a:rPr lang="en-US" sz="1400" b="1" u="sng" dirty="0"/>
              <a:t>Differences of Opinion</a:t>
            </a:r>
            <a:r>
              <a:rPr lang="en-US" sz="1400" dirty="0"/>
              <a:t>: The use of the term </a:t>
            </a:r>
            <a:r>
              <a:rPr lang="en-US" sz="1400" i="1" dirty="0"/>
              <a:t>resorbable</a:t>
            </a:r>
            <a:r>
              <a:rPr lang="en-US" sz="1400" dirty="0"/>
              <a:t> versus other terms (absorbable, dissolvable, degradable) was debated by the GDG, as multiple terms are used in the literature. The vote was 0 for degradable, 1 for absorbable, 10 for resorbable and 8 for dissolvable.  One panel member was recused from these statements regarding nasal packing, as this member was concerned about potential conflict of interest with a role as a US Food and Drug Administration (FDA) patient representative</a:t>
            </a:r>
          </a:p>
          <a:p>
            <a:endParaRPr lang="en-US" sz="1500" dirty="0"/>
          </a:p>
          <a:p>
            <a:endParaRPr lang="en-US" sz="1500" dirty="0"/>
          </a:p>
          <a:p>
            <a:endParaRPr lang="en-US" sz="1500" b="1" dirty="0"/>
          </a:p>
          <a:p>
            <a:pPr marL="0" indent="0">
              <a:buNone/>
            </a:pPr>
            <a:endParaRPr lang="en-US" sz="2200" b="1" u="sng" dirty="0"/>
          </a:p>
        </p:txBody>
      </p:sp>
    </p:spTree>
    <p:extLst>
      <p:ext uri="{BB962C8B-B14F-4D97-AF65-F5344CB8AC3E}">
        <p14:creationId xmlns:p14="http://schemas.microsoft.com/office/powerpoint/2010/main" val="20124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328807" y="0"/>
            <a:ext cx="11488024" cy="1325563"/>
          </a:xfrm>
        </p:spPr>
        <p:txBody>
          <a:bodyPr>
            <a:normAutofit/>
          </a:bodyPr>
          <a:lstStyle/>
          <a:p>
            <a:r>
              <a:rPr lang="en-US" sz="3700" dirty="0"/>
              <a:t>STATEMENT 4. NASAL PACKING EDUCATION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28807" y="1417943"/>
            <a:ext cx="11654644" cy="4849437"/>
          </a:xfrm>
        </p:spPr>
        <p:txBody>
          <a:bodyPr>
            <a:noAutofit/>
          </a:bodyPr>
          <a:lstStyle/>
          <a:p>
            <a:pPr marL="0" indent="0">
              <a:buNone/>
            </a:pPr>
            <a:r>
              <a:rPr lang="en-US" sz="2000" b="1" dirty="0"/>
              <a:t>STATEMENT 4: NASAL PACKING EDUCATION: The clinician should educate the patient who undergoes nasal packing about the type of packing placed, timing of and plan for removal of packing (if not resorbable), </a:t>
            </a:r>
            <a:r>
              <a:rPr lang="en-US" sz="2000" b="1" dirty="0" err="1"/>
              <a:t>postprocedure</a:t>
            </a:r>
            <a:r>
              <a:rPr lang="en-US" sz="2000" b="1" dirty="0"/>
              <a:t> care and any signs or symptoms that would warrant prompt reassessment</a:t>
            </a:r>
            <a:r>
              <a:rPr lang="en-US" sz="2000" dirty="0"/>
              <a:t>. </a:t>
            </a:r>
            <a:r>
              <a:rPr lang="en-US" sz="2000" i="1" u="sng" dirty="0"/>
              <a:t>Recommendation based on observational studies and one systematic review with a preponderance of benefit over harm.</a:t>
            </a:r>
            <a:endParaRPr lang="en-US" sz="2000" u="sng" dirty="0"/>
          </a:p>
          <a:p>
            <a:pPr marL="0" indent="0">
              <a:buNone/>
            </a:pPr>
            <a:endParaRPr lang="en-US" sz="2000" b="1" i="1" u="sng" dirty="0"/>
          </a:p>
          <a:p>
            <a:pPr marL="0" lvl="0" indent="0">
              <a:buNone/>
            </a:pPr>
            <a:r>
              <a:rPr lang="en-US" sz="2000" b="1" u="sng" dirty="0"/>
              <a:t>Benefit</a:t>
            </a:r>
            <a:r>
              <a:rPr lang="en-US" sz="2000" b="1" dirty="0"/>
              <a:t>: </a:t>
            </a:r>
            <a:r>
              <a:rPr lang="en-US" sz="2000" dirty="0"/>
              <a:t>Reduce complications of packing, prompt recognition of complications, avoid prolonged packing duration, decrease patient anxiety, improve patient satisfaction, allow shared decision making regarding the decision to use prophylactic systemic antibiotics, improve timing of appropriate follow-up</a:t>
            </a:r>
          </a:p>
          <a:p>
            <a:pPr marL="0" indent="0">
              <a:buNone/>
            </a:pPr>
            <a:endParaRPr lang="en-US" sz="2000" b="1" u="sng" dirty="0"/>
          </a:p>
          <a:p>
            <a:pPr marL="0" lvl="0" indent="0">
              <a:buNone/>
            </a:pPr>
            <a:r>
              <a:rPr lang="en-US" sz="2000" b="1" u="sng" dirty="0"/>
              <a:t>Risks, harms, costs</a:t>
            </a:r>
            <a:r>
              <a:rPr lang="en-US" sz="2000" b="1" dirty="0"/>
              <a:t>: </a:t>
            </a:r>
            <a:r>
              <a:rPr lang="en-US" sz="2000" dirty="0"/>
              <a:t>Time for education, increase patient anxiety regarding potential complications</a:t>
            </a:r>
          </a:p>
          <a:p>
            <a:pPr marL="0" indent="0">
              <a:buNone/>
            </a:pPr>
            <a:endParaRPr lang="en-US" sz="2200" b="1" u="sng" dirty="0"/>
          </a:p>
        </p:txBody>
      </p:sp>
    </p:spTree>
    <p:extLst>
      <p:ext uri="{BB962C8B-B14F-4D97-AF65-F5344CB8AC3E}">
        <p14:creationId xmlns:p14="http://schemas.microsoft.com/office/powerpoint/2010/main" val="53677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8532" y="84175"/>
            <a:ext cx="11876714" cy="1085570"/>
          </a:xfrm>
        </p:spPr>
        <p:txBody>
          <a:bodyPr>
            <a:normAutofit/>
          </a:bodyPr>
          <a:lstStyle/>
          <a:p>
            <a:r>
              <a:rPr lang="en-US" sz="3700" cap="all" dirty="0"/>
              <a:t>Statement 4. Nasal Packing Education</a:t>
            </a:r>
            <a:endParaRPr lang="en-US" sz="37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90787" y="1155120"/>
            <a:ext cx="11719959" cy="4799103"/>
          </a:xfrm>
        </p:spPr>
        <p:txBody>
          <a:bodyPr>
            <a:noAutofit/>
          </a:bodyPr>
          <a:lstStyle/>
          <a:p>
            <a:pPr marL="0" indent="0">
              <a:buNone/>
            </a:pPr>
            <a:r>
              <a:rPr lang="en-US" sz="1500" b="1" dirty="0"/>
              <a:t>Action Statement Profile</a:t>
            </a:r>
          </a:p>
          <a:p>
            <a:r>
              <a:rPr lang="en-US" sz="1500" b="1" u="sng" dirty="0"/>
              <a:t>Quality improvement opportunity</a:t>
            </a:r>
            <a:r>
              <a:rPr lang="en-US" sz="1500" b="1" dirty="0"/>
              <a:t>: </a:t>
            </a:r>
            <a:r>
              <a:rPr lang="en-US" sz="1500" dirty="0"/>
              <a:t>To improve patient education regarding care after nasal packing; (National Quality Strategy Domains: Patient Safety, Person and Family Centered Care, Health and Well-being of Communities)</a:t>
            </a:r>
            <a:endParaRPr lang="en-US" sz="1500" b="1" dirty="0"/>
          </a:p>
          <a:p>
            <a:r>
              <a:rPr lang="en-US" sz="1500" b="1" u="sng" dirty="0"/>
              <a:t>Level of Confidence in Evidence</a:t>
            </a:r>
            <a:r>
              <a:rPr lang="en-US" sz="1500" dirty="0"/>
              <a:t>: Medium</a:t>
            </a:r>
          </a:p>
          <a:p>
            <a:r>
              <a:rPr lang="en-US" sz="1500" b="1" u="sng" dirty="0"/>
              <a:t>Aggregate Evidence Quality</a:t>
            </a:r>
            <a:r>
              <a:rPr lang="en-US" sz="1500" dirty="0"/>
              <a:t>: Grade C, based on observational studies and one systematic review</a:t>
            </a:r>
          </a:p>
          <a:p>
            <a:r>
              <a:rPr lang="en-US" sz="1500" b="1" u="sng" dirty="0"/>
              <a:t>Benefit-Harm Assessment</a:t>
            </a:r>
            <a:r>
              <a:rPr lang="en-US" sz="1500" dirty="0"/>
              <a:t>: Preponderance of benefit over harm</a:t>
            </a:r>
          </a:p>
          <a:p>
            <a:r>
              <a:rPr lang="en-US" sz="1500" b="1" u="sng" dirty="0"/>
              <a:t>Value Judgments</a:t>
            </a:r>
            <a:r>
              <a:rPr lang="en-US" sz="1500" dirty="0"/>
              <a:t>: Although evidence regarding education specifically about nasal packing is not available, the GDG made this recommendation based on indirect evidence regarding the benefits of education about medical interventions in general; GDG expressed concern that plans for removal of packing may not be clear for some patients, leading to prolonged packing duration and perhaps complications.</a:t>
            </a:r>
          </a:p>
          <a:p>
            <a:r>
              <a:rPr lang="en-US" sz="1500" b="1" u="sng" dirty="0"/>
              <a:t>Intentional Vagueness</a:t>
            </a:r>
            <a:r>
              <a:rPr lang="en-US" sz="1500" dirty="0"/>
              <a:t>: None</a:t>
            </a:r>
          </a:p>
          <a:p>
            <a:r>
              <a:rPr lang="en-US" sz="1500" b="1" u="sng" dirty="0"/>
              <a:t>Role of Patient Preferences</a:t>
            </a:r>
            <a:r>
              <a:rPr lang="en-US" sz="1500" dirty="0"/>
              <a:t>: None</a:t>
            </a:r>
          </a:p>
          <a:p>
            <a:r>
              <a:rPr lang="en-US" sz="1500" b="1" u="sng" dirty="0"/>
              <a:t>Exclusions</a:t>
            </a:r>
            <a:r>
              <a:rPr lang="en-US" sz="1500" dirty="0"/>
              <a:t>: None		</a:t>
            </a:r>
          </a:p>
          <a:p>
            <a:r>
              <a:rPr lang="en-US" sz="1500" b="1" u="sng" dirty="0"/>
              <a:t>Policy Level</a:t>
            </a:r>
            <a:r>
              <a:rPr lang="en-US" sz="1500" dirty="0"/>
              <a:t>: Recommendation</a:t>
            </a:r>
          </a:p>
          <a:p>
            <a:r>
              <a:rPr lang="en-US" sz="1500" b="1" u="sng" dirty="0"/>
              <a:t>Differences of Opinion</a:t>
            </a:r>
            <a:r>
              <a:rPr lang="en-US" sz="1500" dirty="0"/>
              <a:t>: None</a:t>
            </a:r>
          </a:p>
          <a:p>
            <a:endParaRPr lang="en-US" sz="1500" dirty="0"/>
          </a:p>
          <a:p>
            <a:endParaRPr lang="en-US" sz="1500" b="1" dirty="0"/>
          </a:p>
          <a:p>
            <a:pPr marL="0" indent="0">
              <a:buNone/>
            </a:pPr>
            <a:endParaRPr lang="en-US" sz="2200" b="1" u="sng" dirty="0"/>
          </a:p>
        </p:txBody>
      </p:sp>
    </p:spTree>
    <p:extLst>
      <p:ext uri="{BB962C8B-B14F-4D97-AF65-F5344CB8AC3E}">
        <p14:creationId xmlns:p14="http://schemas.microsoft.com/office/powerpoint/2010/main" val="2884876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Nasal Packing FAQs</a:t>
            </a:r>
          </a:p>
        </p:txBody>
      </p:sp>
      <p:pic>
        <p:nvPicPr>
          <p:cNvPr id="7" name="Picture 6">
            <a:extLst>
              <a:ext uri="{FF2B5EF4-FFF2-40B4-BE49-F238E27FC236}">
                <a16:creationId xmlns:a16="http://schemas.microsoft.com/office/drawing/2014/main" id="{51EB9150-8187-4821-8C5D-6398B2880092}"/>
              </a:ext>
            </a:extLst>
          </p:cNvPr>
          <p:cNvPicPr>
            <a:picLocks noChangeAspect="1"/>
          </p:cNvPicPr>
          <p:nvPr/>
        </p:nvPicPr>
        <p:blipFill>
          <a:blip r:embed="rId2"/>
          <a:stretch>
            <a:fillRect/>
          </a:stretch>
        </p:blipFill>
        <p:spPr>
          <a:xfrm>
            <a:off x="1262356" y="1000080"/>
            <a:ext cx="4293327" cy="4654924"/>
          </a:xfrm>
          <a:prstGeom prst="rect">
            <a:avLst/>
          </a:prstGeom>
        </p:spPr>
      </p:pic>
      <p:pic>
        <p:nvPicPr>
          <p:cNvPr id="8" name="Picture 7">
            <a:extLst>
              <a:ext uri="{FF2B5EF4-FFF2-40B4-BE49-F238E27FC236}">
                <a16:creationId xmlns:a16="http://schemas.microsoft.com/office/drawing/2014/main" id="{5E0CF8DB-F0E0-4E99-8A30-577CB0C597D5}"/>
              </a:ext>
            </a:extLst>
          </p:cNvPr>
          <p:cNvPicPr>
            <a:picLocks noChangeAspect="1"/>
          </p:cNvPicPr>
          <p:nvPr/>
        </p:nvPicPr>
        <p:blipFill>
          <a:blip r:embed="rId3"/>
          <a:stretch>
            <a:fillRect/>
          </a:stretch>
        </p:blipFill>
        <p:spPr>
          <a:xfrm>
            <a:off x="5979839" y="1000081"/>
            <a:ext cx="4244642" cy="4654923"/>
          </a:xfrm>
          <a:prstGeom prst="rect">
            <a:avLst/>
          </a:prstGeom>
        </p:spPr>
      </p:pic>
    </p:spTree>
    <p:extLst>
      <p:ext uri="{BB962C8B-B14F-4D97-AF65-F5344CB8AC3E}">
        <p14:creationId xmlns:p14="http://schemas.microsoft.com/office/powerpoint/2010/main" val="272602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87234" y="0"/>
            <a:ext cx="11488024" cy="1325563"/>
          </a:xfrm>
        </p:spPr>
        <p:txBody>
          <a:bodyPr>
            <a:normAutofit/>
          </a:bodyPr>
          <a:lstStyle/>
          <a:p>
            <a:r>
              <a:rPr lang="en-US" sz="3700" cap="all" dirty="0"/>
              <a:t>Statement 5. Risk Factors</a:t>
            </a:r>
            <a:endParaRPr lang="en-US" sz="37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74468" y="1233284"/>
            <a:ext cx="11113555" cy="4849437"/>
          </a:xfrm>
        </p:spPr>
        <p:txBody>
          <a:bodyPr>
            <a:noAutofit/>
          </a:bodyPr>
          <a:lstStyle/>
          <a:p>
            <a:pPr marL="0" indent="0">
              <a:buNone/>
            </a:pPr>
            <a:r>
              <a:rPr lang="en-US" sz="2000" b="1" cap="all" dirty="0"/>
              <a:t>Statement 5. Risk Factors</a:t>
            </a:r>
            <a:r>
              <a:rPr lang="en-US" sz="2000" b="1" dirty="0"/>
              <a:t>: The clinician should document factors that increase the frequency or severity of bleeding for any patient with a nosebleed, including personal or family history of bleeding disorders, use of anticoagulant or antiplatelet medications, or intranasal drug use.</a:t>
            </a:r>
            <a:r>
              <a:rPr lang="en-US" sz="2000" dirty="0"/>
              <a:t> </a:t>
            </a:r>
            <a:r>
              <a:rPr lang="en-US" sz="2000" i="1" u="sng" dirty="0"/>
              <a:t>Recommendation based on observational studies and a preponderance of benefit over harm.</a:t>
            </a:r>
            <a:endParaRPr lang="en-US" sz="2000" u="sng" dirty="0"/>
          </a:p>
          <a:p>
            <a:pPr marL="0" indent="0">
              <a:buNone/>
            </a:pPr>
            <a:endParaRPr lang="en-US" sz="2000" b="1" i="1" u="sng" dirty="0"/>
          </a:p>
          <a:p>
            <a:pPr marL="0" lvl="0" indent="0">
              <a:buNone/>
            </a:pPr>
            <a:r>
              <a:rPr lang="en-US" sz="2000" b="1" u="sng" dirty="0"/>
              <a:t>Benefit</a:t>
            </a:r>
            <a:r>
              <a:rPr lang="en-US" sz="2000" b="1" dirty="0"/>
              <a:t>: </a:t>
            </a:r>
            <a:r>
              <a:rPr lang="en-US" sz="2000" dirty="0"/>
              <a:t>Adapt treatment to comorbid conditions and history, avoid delay in diagnosis, early identification of contributing causes of bleeding, reduce costs for patients with associated conditions </a:t>
            </a:r>
          </a:p>
          <a:p>
            <a:pPr marL="0" lvl="0" indent="0">
              <a:buNone/>
            </a:pPr>
            <a:endParaRPr lang="en-US" sz="2000" b="1" u="sng" dirty="0"/>
          </a:p>
          <a:p>
            <a:pPr marL="0" indent="0">
              <a:buNone/>
            </a:pPr>
            <a:r>
              <a:rPr lang="en-US" sz="2000" b="1" u="sng" dirty="0"/>
              <a:t>Risks, harms, costs</a:t>
            </a:r>
            <a:r>
              <a:rPr lang="en-US" sz="2000" b="1" dirty="0"/>
              <a:t>: </a:t>
            </a:r>
            <a:r>
              <a:rPr lang="en-US" sz="2000" dirty="0"/>
              <a:t>Unnecessary diagnostic procedures, potential delay in initiating first-line treatments for nosebleed while identifying and managing risk factors.</a:t>
            </a:r>
          </a:p>
          <a:p>
            <a:pPr marL="0" lvl="0" indent="0">
              <a:buNone/>
            </a:pPr>
            <a:endParaRPr lang="en-US" sz="2200" dirty="0"/>
          </a:p>
          <a:p>
            <a:pPr marL="0" indent="0">
              <a:buNone/>
            </a:pPr>
            <a:endParaRPr lang="en-US" sz="2200" b="1" u="sng" dirty="0"/>
          </a:p>
        </p:txBody>
      </p:sp>
    </p:spTree>
    <p:extLst>
      <p:ext uri="{BB962C8B-B14F-4D97-AF65-F5344CB8AC3E}">
        <p14:creationId xmlns:p14="http://schemas.microsoft.com/office/powerpoint/2010/main" val="2968579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7643" y="0"/>
            <a:ext cx="11876714" cy="1085570"/>
          </a:xfrm>
        </p:spPr>
        <p:txBody>
          <a:bodyPr>
            <a:normAutofit/>
          </a:bodyPr>
          <a:lstStyle/>
          <a:p>
            <a:r>
              <a:rPr lang="en-US" sz="3700" cap="all" dirty="0">
                <a:solidFill>
                  <a:srgbClr val="A89188"/>
                </a:solidFill>
              </a:rPr>
              <a:t>Statement 5. Risk Factors</a:t>
            </a:r>
            <a:endParaRPr lang="en-US" sz="37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472041" y="1108339"/>
            <a:ext cx="11719959" cy="4799103"/>
          </a:xfrm>
        </p:spPr>
        <p:txBody>
          <a:bodyPr>
            <a:noAutofit/>
          </a:bodyPr>
          <a:lstStyle/>
          <a:p>
            <a:pPr marL="0" indent="0">
              <a:buNone/>
            </a:pPr>
            <a:r>
              <a:rPr lang="en-US" sz="1600" b="1" dirty="0"/>
              <a:t>Action Statement Profile</a:t>
            </a:r>
          </a:p>
          <a:p>
            <a:r>
              <a:rPr lang="en-US" sz="1600" b="1" u="sng" dirty="0"/>
              <a:t>Quality improvement opportunity</a:t>
            </a:r>
            <a:r>
              <a:rPr lang="en-US" sz="1600" b="1" dirty="0"/>
              <a:t>: </a:t>
            </a:r>
            <a:r>
              <a:rPr lang="en-US" sz="1600" dirty="0"/>
              <a:t>To improve awareness of factors that modify management of nosebleeds; (National Quality Strategy Domains: Patient Safety, Effective Communication and Care Coordination)</a:t>
            </a:r>
            <a:endParaRPr lang="en-US" sz="1600" b="1" dirty="0"/>
          </a:p>
          <a:p>
            <a:r>
              <a:rPr lang="en-US" sz="1600" b="1" u="sng" dirty="0"/>
              <a:t>Level of Confidence in Evidence</a:t>
            </a:r>
            <a:r>
              <a:rPr lang="en-US" sz="1600" dirty="0"/>
              <a:t>: Medium </a:t>
            </a:r>
          </a:p>
          <a:p>
            <a:r>
              <a:rPr lang="en-US" sz="1600" b="1" u="sng" dirty="0"/>
              <a:t>Aggregate Evidence Quality</a:t>
            </a:r>
            <a:r>
              <a:rPr lang="en-US" sz="1600" dirty="0"/>
              <a:t>: Grade C, based on observational studies</a:t>
            </a:r>
            <a:r>
              <a:rPr lang="en-US" sz="1600" i="1" dirty="0"/>
              <a:t> </a:t>
            </a:r>
            <a:endParaRPr lang="en-US" sz="1600" dirty="0"/>
          </a:p>
          <a:p>
            <a:r>
              <a:rPr lang="en-US" sz="1600" b="1" u="sng" dirty="0"/>
              <a:t>Benefit-Harm Assessment</a:t>
            </a:r>
            <a:r>
              <a:rPr lang="en-US" sz="1600" dirty="0"/>
              <a:t>: Preponderance of benefit over harm</a:t>
            </a:r>
          </a:p>
          <a:p>
            <a:r>
              <a:rPr lang="en-US" sz="1600" b="1" u="sng" dirty="0"/>
              <a:t>Value Judgments</a:t>
            </a:r>
            <a:r>
              <a:rPr lang="en-US" sz="1600" dirty="0"/>
              <a:t>: None</a:t>
            </a:r>
          </a:p>
          <a:p>
            <a:r>
              <a:rPr lang="en-US" sz="1600" b="1" u="sng" dirty="0"/>
              <a:t>Intentional Vagueness</a:t>
            </a:r>
            <a:r>
              <a:rPr lang="en-US" sz="1600" dirty="0"/>
              <a:t>: The bleeding disorders or medications that can increase risk of nosebleed are not specified, as there are many such disorders and medications </a:t>
            </a:r>
          </a:p>
          <a:p>
            <a:r>
              <a:rPr lang="en-US" sz="1600" b="1" u="sng" dirty="0"/>
              <a:t>Role of Patient Preferences</a:t>
            </a:r>
            <a:r>
              <a:rPr lang="en-US" sz="1600" dirty="0"/>
              <a:t>: None		</a:t>
            </a:r>
          </a:p>
          <a:p>
            <a:r>
              <a:rPr lang="en-US" sz="1600" b="1" u="sng" dirty="0"/>
              <a:t>Exclusions</a:t>
            </a:r>
            <a:r>
              <a:rPr lang="en-US" sz="1600" dirty="0"/>
              <a:t>: None		</a:t>
            </a:r>
          </a:p>
          <a:p>
            <a:r>
              <a:rPr lang="en-US" sz="1600" b="1" u="sng" dirty="0"/>
              <a:t>Policy Level</a:t>
            </a:r>
            <a:r>
              <a:rPr lang="en-US" sz="1600" dirty="0"/>
              <a:t>: Recommendation</a:t>
            </a:r>
          </a:p>
          <a:p>
            <a:r>
              <a:rPr lang="en-US" sz="1600" b="1" u="sng" dirty="0"/>
              <a:t>Differences of Opinion</a:t>
            </a:r>
            <a:r>
              <a:rPr lang="en-US" sz="16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3511020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42613" y="0"/>
            <a:ext cx="12049387" cy="1325563"/>
          </a:xfrm>
        </p:spPr>
        <p:txBody>
          <a:bodyPr>
            <a:normAutofit/>
          </a:bodyPr>
          <a:lstStyle/>
          <a:p>
            <a:r>
              <a:rPr lang="en-US" sz="3500" cap="all" dirty="0"/>
              <a:t>Statement 6. Anterior Rhinoscopy to Identify Location of Bleeding</a:t>
            </a:r>
            <a:endParaRPr lang="en-US" sz="35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62333" y="1485982"/>
            <a:ext cx="11609945" cy="4849437"/>
          </a:xfrm>
        </p:spPr>
        <p:txBody>
          <a:bodyPr>
            <a:noAutofit/>
          </a:bodyPr>
          <a:lstStyle/>
          <a:p>
            <a:pPr marL="0" indent="0">
              <a:buNone/>
            </a:pPr>
            <a:r>
              <a:rPr lang="en-US" sz="2000" b="1" cap="all" dirty="0"/>
              <a:t>Statement 6. Anterior Rhinoscopy to Identify Location of Bleeding</a:t>
            </a:r>
            <a:r>
              <a:rPr lang="en-US" sz="2000" b="1" dirty="0"/>
              <a:t>: The clinician should perform anterior rhinoscopy to identify a source of bleeding after removal of any blood clot (if present) for patients with nosebleeds</a:t>
            </a:r>
            <a:r>
              <a:rPr lang="en-US" sz="2000" dirty="0"/>
              <a:t>. </a:t>
            </a:r>
            <a:r>
              <a:rPr lang="en-US" sz="2000" i="1" u="sng" dirty="0"/>
              <a:t>Recommendation based on observational studies with a preponderance of benefit over harm.</a:t>
            </a:r>
            <a:endParaRPr lang="en-US" sz="2000" u="sng" dirty="0"/>
          </a:p>
          <a:p>
            <a:pPr marL="0" indent="0">
              <a:buNone/>
            </a:pPr>
            <a:endParaRPr lang="en-US" sz="2000" b="1" i="1" u="sng" dirty="0"/>
          </a:p>
          <a:p>
            <a:pPr marL="0" indent="0">
              <a:buNone/>
            </a:pPr>
            <a:r>
              <a:rPr lang="en-US" sz="2000" b="1" u="sng" dirty="0"/>
              <a:t>Benefit</a:t>
            </a:r>
            <a:r>
              <a:rPr lang="en-US" sz="2000" b="1" dirty="0"/>
              <a:t>: </a:t>
            </a:r>
            <a:r>
              <a:rPr lang="en-US" sz="2000" dirty="0"/>
              <a:t>Identify a bleeding site that could expedite and focus treatment; instruct that removal of clot, when present, can assist with hemostasis and identification of the bleeding site; diagnose other causes of nosebleeds such as tumor, differentiate anterior from posterior nosebleeds, determine laterality of the bleeding</a:t>
            </a:r>
          </a:p>
          <a:p>
            <a:pPr marL="0" lvl="0" indent="0">
              <a:buNone/>
            </a:pPr>
            <a:endParaRPr lang="en-US" sz="2000" b="1" u="sng" dirty="0"/>
          </a:p>
          <a:p>
            <a:pPr marL="0" indent="0">
              <a:buNone/>
            </a:pPr>
            <a:r>
              <a:rPr lang="en-US" sz="2000" b="1" u="sng" dirty="0"/>
              <a:t>Risks, harms, costs</a:t>
            </a:r>
            <a:r>
              <a:rPr lang="en-US" sz="2000" b="1" dirty="0"/>
              <a:t>: </a:t>
            </a:r>
            <a:r>
              <a:rPr lang="en-US" sz="2000" dirty="0"/>
              <a:t>Potential trauma to the nose, patient discomfort, cause bleeding with clot removal or manipulation</a:t>
            </a:r>
          </a:p>
          <a:p>
            <a:pPr marL="0" indent="0">
              <a:buNone/>
            </a:pPr>
            <a:endParaRPr lang="en-US" sz="2200" b="1" u="sng" dirty="0"/>
          </a:p>
        </p:txBody>
      </p:sp>
    </p:spTree>
    <p:extLst>
      <p:ext uri="{BB962C8B-B14F-4D97-AF65-F5344CB8AC3E}">
        <p14:creationId xmlns:p14="http://schemas.microsoft.com/office/powerpoint/2010/main" val="382964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7643" y="36383"/>
            <a:ext cx="11876714" cy="1085570"/>
          </a:xfrm>
        </p:spPr>
        <p:txBody>
          <a:bodyPr>
            <a:noAutofit/>
          </a:bodyPr>
          <a:lstStyle/>
          <a:p>
            <a:r>
              <a:rPr lang="en-US" sz="3500" cap="all" dirty="0"/>
              <a:t>Statement 6. Anterior Rhinoscopy to Identify Location of Bleeding</a:t>
            </a:r>
            <a:endParaRPr lang="en-US" sz="35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15287" y="1320339"/>
            <a:ext cx="11876713" cy="4799103"/>
          </a:xfrm>
        </p:spPr>
        <p:txBody>
          <a:bodyPr>
            <a:noAutofit/>
          </a:bodyPr>
          <a:lstStyle/>
          <a:p>
            <a:pPr marL="0" indent="0">
              <a:buNone/>
            </a:pPr>
            <a:r>
              <a:rPr lang="en-US" sz="1500" b="1" dirty="0"/>
              <a:t>Action Statement Profile</a:t>
            </a:r>
          </a:p>
          <a:p>
            <a:r>
              <a:rPr lang="en-US" sz="1500" b="1" u="sng" dirty="0"/>
              <a:t>Quality improvement opportunity</a:t>
            </a:r>
            <a:r>
              <a:rPr lang="en-US" sz="1500" b="1" dirty="0"/>
              <a:t>: </a:t>
            </a:r>
            <a:r>
              <a:rPr lang="en-US" sz="1500" dirty="0"/>
              <a:t>To educate clinicians regarding the importance of anterior rhinoscopy in diagnosis and treatment, and to show optimal techniques to perform anterior rhinoscopy; (National Quality Strategy Domains:  Patient Safety, Prevention and Treatment of Leading Causes of Morbidity and Mortality)</a:t>
            </a:r>
            <a:endParaRPr lang="en-US" sz="1500" b="1" dirty="0"/>
          </a:p>
          <a:p>
            <a:r>
              <a:rPr lang="en-US" sz="1500" b="1" u="sng" dirty="0"/>
              <a:t>Level of Confidence in Evidence</a:t>
            </a:r>
            <a:r>
              <a:rPr lang="en-US" sz="1500" dirty="0"/>
              <a:t>: Medium </a:t>
            </a:r>
          </a:p>
          <a:p>
            <a:r>
              <a:rPr lang="en-US" sz="1500" b="1" u="sng" dirty="0"/>
              <a:t>Aggregate Evidence Quality</a:t>
            </a:r>
            <a:r>
              <a:rPr lang="en-US" sz="1500" dirty="0"/>
              <a:t>: Grade C, based on observational studies</a:t>
            </a:r>
            <a:r>
              <a:rPr lang="en-US" sz="1500" i="1" dirty="0"/>
              <a:t> </a:t>
            </a:r>
            <a:endParaRPr lang="en-US" sz="1500" dirty="0"/>
          </a:p>
          <a:p>
            <a:r>
              <a:rPr lang="en-US" sz="1500" b="1" u="sng" dirty="0"/>
              <a:t>Benefit-Harm Assessment</a:t>
            </a:r>
            <a:r>
              <a:rPr lang="en-US" sz="1500" dirty="0"/>
              <a:t>: Preponderance of benefit over harm</a:t>
            </a:r>
          </a:p>
          <a:p>
            <a:r>
              <a:rPr lang="en-US" sz="1500" b="1" u="sng" dirty="0"/>
              <a:t>Value Judgments</a:t>
            </a:r>
            <a:r>
              <a:rPr lang="en-US" sz="1500" dirty="0"/>
              <a:t>: None</a:t>
            </a:r>
          </a:p>
          <a:p>
            <a:r>
              <a:rPr lang="en-US" sz="1500" b="1" u="sng" dirty="0"/>
              <a:t>Intentional Vagueness</a:t>
            </a:r>
            <a:r>
              <a:rPr lang="en-US" sz="1500" dirty="0"/>
              <a:t>: None</a:t>
            </a:r>
          </a:p>
          <a:p>
            <a:r>
              <a:rPr lang="en-US" sz="1500" b="1" u="sng" dirty="0"/>
              <a:t>Role of Patient Preferences</a:t>
            </a:r>
            <a:r>
              <a:rPr lang="en-US" sz="1500" dirty="0"/>
              <a:t>: None		</a:t>
            </a:r>
          </a:p>
          <a:p>
            <a:r>
              <a:rPr lang="en-US" sz="1500" b="1" u="sng" dirty="0"/>
              <a:t>Exclusions</a:t>
            </a:r>
            <a:r>
              <a:rPr lang="en-US" sz="1500" dirty="0"/>
              <a:t>: None		</a:t>
            </a:r>
          </a:p>
          <a:p>
            <a:r>
              <a:rPr lang="en-US" sz="1500" b="1" u="sng" dirty="0"/>
              <a:t>Policy Level</a:t>
            </a:r>
            <a:r>
              <a:rPr lang="en-US" sz="1500" dirty="0"/>
              <a:t>: Recommendation</a:t>
            </a:r>
          </a:p>
          <a:p>
            <a:r>
              <a:rPr lang="en-US" sz="1500" b="1" u="sng" dirty="0"/>
              <a:t>Differences of Opinion</a:t>
            </a:r>
            <a:r>
              <a:rPr lang="en-US" sz="15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347087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41914" y="4398"/>
            <a:ext cx="10919679" cy="767389"/>
          </a:xfrm>
        </p:spPr>
        <p:txBody>
          <a:bodyPr>
            <a:normAutofit/>
          </a:bodyPr>
          <a:lstStyle/>
          <a:p>
            <a:r>
              <a:rPr lang="en-US" sz="3700" dirty="0"/>
              <a:t>AAO-HNSF Guideline Development Group</a:t>
            </a:r>
          </a:p>
        </p:txBody>
      </p:sp>
      <p:sp>
        <p:nvSpPr>
          <p:cNvPr id="7" name="TextBox 6">
            <a:extLst>
              <a:ext uri="{FF2B5EF4-FFF2-40B4-BE49-F238E27FC236}">
                <a16:creationId xmlns:a16="http://schemas.microsoft.com/office/drawing/2014/main" id="{AD7A01A0-26F2-41C0-AD0B-20ADE363A306}"/>
              </a:ext>
            </a:extLst>
          </p:cNvPr>
          <p:cNvSpPr txBox="1"/>
          <p:nvPr/>
        </p:nvSpPr>
        <p:spPr>
          <a:xfrm>
            <a:off x="367009" y="621610"/>
            <a:ext cx="8843783" cy="6070893"/>
          </a:xfrm>
          <a:prstGeom prst="rect">
            <a:avLst/>
          </a:prstGeom>
          <a:noFill/>
        </p:spPr>
        <p:txBody>
          <a:bodyPr wrap="square" rtlCol="0">
            <a:spAutoFit/>
          </a:bodyPr>
          <a:lstStyle/>
          <a:p>
            <a:r>
              <a:rPr lang="en-US" sz="1350" dirty="0">
                <a:solidFill>
                  <a:schemeClr val="tx2"/>
                </a:solidFill>
                <a:latin typeface="Arial" panose="020B0604020202020204" pitchFamily="34" charset="0"/>
                <a:cs typeface="Arial" panose="020B0604020202020204" pitchFamily="34" charset="0"/>
              </a:rPr>
              <a:t>David E. Tunkel, MD Chair</a:t>
            </a:r>
          </a:p>
          <a:p>
            <a:r>
              <a:rPr lang="en-US" sz="1350" dirty="0">
                <a:solidFill>
                  <a:schemeClr val="tx2"/>
                </a:solidFill>
                <a:latin typeface="Arial" panose="020B0604020202020204" pitchFamily="34" charset="0"/>
                <a:cs typeface="Arial" panose="020B0604020202020204" pitchFamily="34" charset="0"/>
              </a:rPr>
              <a:t>Samantha Anne, MD, MS Assistant Chair</a:t>
            </a:r>
          </a:p>
          <a:p>
            <a:r>
              <a:rPr lang="en-US" sz="1350" dirty="0">
                <a:solidFill>
                  <a:schemeClr val="tx2"/>
                </a:solidFill>
                <a:latin typeface="Arial" panose="020B0604020202020204" pitchFamily="34" charset="0"/>
                <a:cs typeface="Arial" panose="020B0604020202020204" pitchFamily="34" charset="0"/>
              </a:rPr>
              <a:t>Spencer C. Payne, MD Assistant Chair</a:t>
            </a:r>
          </a:p>
          <a:p>
            <a:r>
              <a:rPr lang="en-US" sz="1350" dirty="0">
                <a:solidFill>
                  <a:schemeClr val="tx2"/>
                </a:solidFill>
                <a:latin typeface="Arial" panose="020B0604020202020204" pitchFamily="34" charset="0"/>
                <a:cs typeface="Arial" panose="020B0604020202020204" pitchFamily="34" charset="0"/>
              </a:rPr>
              <a:t>Stacey L. </a:t>
            </a:r>
            <a:r>
              <a:rPr lang="en-US" sz="1350" dirty="0" err="1">
                <a:solidFill>
                  <a:schemeClr val="tx2"/>
                </a:solidFill>
                <a:latin typeface="Arial" panose="020B0604020202020204" pitchFamily="34" charset="0"/>
                <a:cs typeface="Arial" panose="020B0604020202020204" pitchFamily="34" charset="0"/>
              </a:rPr>
              <a:t>Ishman</a:t>
            </a:r>
            <a:r>
              <a:rPr lang="en-US" sz="1350" dirty="0">
                <a:solidFill>
                  <a:schemeClr val="tx2"/>
                </a:solidFill>
                <a:latin typeface="Arial" panose="020B0604020202020204" pitchFamily="34" charset="0"/>
                <a:cs typeface="Arial" panose="020B0604020202020204" pitchFamily="34" charset="0"/>
              </a:rPr>
              <a:t>, MD, MPH Methodologist</a:t>
            </a:r>
          </a:p>
          <a:p>
            <a:r>
              <a:rPr lang="en-US" sz="1350" dirty="0">
                <a:solidFill>
                  <a:schemeClr val="tx2"/>
                </a:solidFill>
                <a:latin typeface="Arial" panose="020B0604020202020204" pitchFamily="34" charset="0"/>
                <a:cs typeface="Arial" panose="020B0604020202020204" pitchFamily="34" charset="0"/>
              </a:rPr>
              <a:t>Richard M. Rosenfeld, MD, MPH, MBA Methodologist</a:t>
            </a:r>
          </a:p>
          <a:p>
            <a:r>
              <a:rPr lang="en-US" sz="1350" dirty="0">
                <a:solidFill>
                  <a:schemeClr val="tx2"/>
                </a:solidFill>
                <a:latin typeface="Arial" panose="020B0604020202020204" pitchFamily="34" charset="0"/>
                <a:cs typeface="Arial" panose="020B0604020202020204" pitchFamily="34" charset="0"/>
              </a:rPr>
              <a:t>Peter J. Abramson, MD, AAO-HNSF Board of Directors (BOD)</a:t>
            </a:r>
          </a:p>
          <a:p>
            <a:r>
              <a:rPr lang="en-US" sz="1350" dirty="0">
                <a:solidFill>
                  <a:schemeClr val="tx2"/>
                </a:solidFill>
                <a:latin typeface="Arial" panose="020B0604020202020204" pitchFamily="34" charset="0"/>
                <a:cs typeface="Arial" panose="020B0604020202020204" pitchFamily="34" charset="0"/>
              </a:rPr>
              <a:t>Jacqueline D. </a:t>
            </a:r>
            <a:r>
              <a:rPr lang="en-US" sz="1350" dirty="0" err="1">
                <a:solidFill>
                  <a:schemeClr val="tx2"/>
                </a:solidFill>
                <a:latin typeface="Arial" panose="020B0604020202020204" pitchFamily="34" charset="0"/>
                <a:cs typeface="Arial" panose="020B0604020202020204" pitchFamily="34" charset="0"/>
              </a:rPr>
              <a:t>Alikhaani</a:t>
            </a:r>
            <a:r>
              <a:rPr lang="en-US" sz="1350" dirty="0">
                <a:solidFill>
                  <a:schemeClr val="tx2"/>
                </a:solidFill>
                <a:latin typeface="Arial" panose="020B0604020202020204" pitchFamily="34" charset="0"/>
                <a:cs typeface="Arial" panose="020B0604020202020204" pitchFamily="34" charset="0"/>
              </a:rPr>
              <a:t>, Consumers United for Evidence-based Healthcare (CUE)</a:t>
            </a:r>
          </a:p>
          <a:p>
            <a:r>
              <a:rPr lang="en-US" sz="1350" dirty="0">
                <a:solidFill>
                  <a:schemeClr val="tx2"/>
                </a:solidFill>
                <a:latin typeface="Arial" panose="020B0604020202020204" pitchFamily="34" charset="0"/>
                <a:cs typeface="Arial" panose="020B0604020202020204" pitchFamily="34" charset="0"/>
              </a:rPr>
              <a:t>Margo Mckenna Benoit, MD, AAO-HNSF Pediatric Otolaryngology Committee</a:t>
            </a:r>
          </a:p>
          <a:p>
            <a:r>
              <a:rPr lang="en-US" sz="1350" dirty="0">
                <a:solidFill>
                  <a:schemeClr val="tx2"/>
                </a:solidFill>
                <a:latin typeface="Arial" panose="020B0604020202020204" pitchFamily="34" charset="0"/>
                <a:cs typeface="Arial" panose="020B0604020202020204" pitchFamily="34" charset="0"/>
              </a:rPr>
              <a:t>Rachel S. </a:t>
            </a:r>
            <a:r>
              <a:rPr lang="en-US" sz="1350" dirty="0" err="1">
                <a:solidFill>
                  <a:schemeClr val="tx2"/>
                </a:solidFill>
                <a:latin typeface="Arial" panose="020B0604020202020204" pitchFamily="34" charset="0"/>
                <a:cs typeface="Arial" panose="020B0604020202020204" pitchFamily="34" charset="0"/>
              </a:rPr>
              <a:t>Bercovitz</a:t>
            </a:r>
            <a:r>
              <a:rPr lang="en-US" sz="1350" dirty="0">
                <a:solidFill>
                  <a:schemeClr val="tx2"/>
                </a:solidFill>
                <a:latin typeface="Arial" panose="020B0604020202020204" pitchFamily="34" charset="0"/>
                <a:cs typeface="Arial" panose="020B0604020202020204" pitchFamily="34" charset="0"/>
              </a:rPr>
              <a:t>, MD, MS, American Society of Hematology (ASH)</a:t>
            </a:r>
          </a:p>
          <a:p>
            <a:r>
              <a:rPr lang="en-US" sz="1350" dirty="0">
                <a:solidFill>
                  <a:schemeClr val="tx2"/>
                </a:solidFill>
                <a:latin typeface="Arial" panose="020B0604020202020204" pitchFamily="34" charset="0"/>
                <a:cs typeface="Arial" panose="020B0604020202020204" pitchFamily="34" charset="0"/>
              </a:rPr>
              <a:t>Michael D. Brown, MD, MSc, American College of Emergency Physicians (ACEP)</a:t>
            </a:r>
          </a:p>
          <a:p>
            <a:r>
              <a:rPr lang="en-US" sz="1350" dirty="0">
                <a:solidFill>
                  <a:schemeClr val="tx2"/>
                </a:solidFill>
                <a:latin typeface="Arial" panose="020B0604020202020204" pitchFamily="34" charset="0"/>
                <a:cs typeface="Arial" panose="020B0604020202020204" pitchFamily="34" charset="0"/>
              </a:rPr>
              <a:t>Boris </a:t>
            </a:r>
            <a:r>
              <a:rPr lang="en-US" sz="1350" dirty="0" err="1">
                <a:solidFill>
                  <a:schemeClr val="tx2"/>
                </a:solidFill>
                <a:latin typeface="Arial" panose="020B0604020202020204" pitchFamily="34" charset="0"/>
                <a:cs typeface="Arial" panose="020B0604020202020204" pitchFamily="34" charset="0"/>
              </a:rPr>
              <a:t>Chernobilsky</a:t>
            </a:r>
            <a:r>
              <a:rPr lang="en-US" sz="1350" dirty="0">
                <a:solidFill>
                  <a:schemeClr val="tx2"/>
                </a:solidFill>
                <a:latin typeface="Arial" panose="020B0604020202020204" pitchFamily="34" charset="0"/>
                <a:cs typeface="Arial" panose="020B0604020202020204" pitchFamily="34" charset="0"/>
              </a:rPr>
              <a:t>, MD, AAO-HNSF Board of Governors (BOG)</a:t>
            </a:r>
          </a:p>
          <a:p>
            <a:r>
              <a:rPr lang="en-US" sz="1350" dirty="0">
                <a:solidFill>
                  <a:schemeClr val="tx2"/>
                </a:solidFill>
                <a:latin typeface="Arial" panose="020B0604020202020204" pitchFamily="34" charset="0"/>
                <a:cs typeface="Arial" panose="020B0604020202020204" pitchFamily="34" charset="0"/>
              </a:rPr>
              <a:t>David A. Feldstein, MD, American College of Physicians (ACP) </a:t>
            </a:r>
          </a:p>
          <a:p>
            <a:r>
              <a:rPr lang="en-US" sz="1350" dirty="0">
                <a:solidFill>
                  <a:schemeClr val="tx2"/>
                </a:solidFill>
                <a:latin typeface="Arial" panose="020B0604020202020204" pitchFamily="34" charset="0"/>
                <a:cs typeface="Arial" panose="020B0604020202020204" pitchFamily="34" charset="0"/>
              </a:rPr>
              <a:t>Jesse M. </a:t>
            </a:r>
            <a:r>
              <a:rPr lang="en-US" sz="1350" dirty="0" err="1">
                <a:solidFill>
                  <a:schemeClr val="tx2"/>
                </a:solidFill>
                <a:latin typeface="Arial" panose="020B0604020202020204" pitchFamily="34" charset="0"/>
                <a:cs typeface="Arial" panose="020B0604020202020204" pitchFamily="34" charset="0"/>
              </a:rPr>
              <a:t>Hackell</a:t>
            </a:r>
            <a:r>
              <a:rPr lang="en-US" sz="1350" dirty="0">
                <a:solidFill>
                  <a:schemeClr val="tx2"/>
                </a:solidFill>
                <a:latin typeface="Arial" panose="020B0604020202020204" pitchFamily="34" charset="0"/>
                <a:cs typeface="Arial" panose="020B0604020202020204" pitchFamily="34" charset="0"/>
              </a:rPr>
              <a:t>, MD, American Academy of Pediatrics (AAP)</a:t>
            </a:r>
          </a:p>
          <a:p>
            <a:r>
              <a:rPr lang="en-US" sz="1350" dirty="0">
                <a:solidFill>
                  <a:schemeClr val="tx2"/>
                </a:solidFill>
                <a:latin typeface="Arial" panose="020B0604020202020204" pitchFamily="34" charset="0"/>
                <a:cs typeface="Arial" panose="020B0604020202020204" pitchFamily="34" charset="0"/>
              </a:rPr>
              <a:t>Eric H. Holbrook, MD, American </a:t>
            </a:r>
            <a:r>
              <a:rPr lang="en-US" sz="1350" dirty="0" err="1">
                <a:solidFill>
                  <a:schemeClr val="tx2"/>
                </a:solidFill>
                <a:latin typeface="Arial" panose="020B0604020202020204" pitchFamily="34" charset="0"/>
                <a:cs typeface="Arial" panose="020B0604020202020204" pitchFamily="34" charset="0"/>
              </a:rPr>
              <a:t>Rhinologic</a:t>
            </a:r>
            <a:r>
              <a:rPr lang="en-US" sz="1350" dirty="0">
                <a:solidFill>
                  <a:schemeClr val="tx2"/>
                </a:solidFill>
                <a:latin typeface="Arial" panose="020B0604020202020204" pitchFamily="34" charset="0"/>
                <a:cs typeface="Arial" panose="020B0604020202020204" pitchFamily="34" charset="0"/>
              </a:rPr>
              <a:t> Society (ARS)</a:t>
            </a:r>
          </a:p>
          <a:p>
            <a:r>
              <a:rPr lang="en-US" sz="1350" dirty="0">
                <a:solidFill>
                  <a:schemeClr val="tx2"/>
                </a:solidFill>
                <a:latin typeface="Arial" panose="020B0604020202020204" pitchFamily="34" charset="0"/>
                <a:cs typeface="Arial" panose="020B0604020202020204" pitchFamily="34" charset="0"/>
              </a:rPr>
              <a:t>Sarah M. Holdsworth, MSN, APRN, Society of Otorhinolaryngology Head and Neck Nurses (SOHN)  </a:t>
            </a:r>
          </a:p>
          <a:p>
            <a:r>
              <a:rPr lang="en-US" sz="1350" dirty="0">
                <a:solidFill>
                  <a:schemeClr val="tx2"/>
                </a:solidFill>
                <a:latin typeface="Arial" panose="020B0604020202020204" pitchFamily="34" charset="0"/>
                <a:cs typeface="Arial" panose="020B0604020202020204" pitchFamily="34" charset="0"/>
              </a:rPr>
              <a:t>Kenneth W. Lin, MD, MPH, American Academy of Family Physicians (AAFP)</a:t>
            </a:r>
          </a:p>
          <a:p>
            <a:r>
              <a:rPr lang="en-US" sz="1350" dirty="0">
                <a:solidFill>
                  <a:schemeClr val="tx2"/>
                </a:solidFill>
                <a:latin typeface="Arial" panose="020B0604020202020204" pitchFamily="34" charset="0"/>
                <a:cs typeface="Arial" panose="020B0604020202020204" pitchFamily="34" charset="0"/>
              </a:rPr>
              <a:t>Meredith Merz Lind, MD, AAO-HNSF Pediatric Otolaryngology Education Committee</a:t>
            </a:r>
          </a:p>
          <a:p>
            <a:r>
              <a:rPr lang="en-US" sz="1350" dirty="0">
                <a:solidFill>
                  <a:schemeClr val="tx2"/>
                </a:solidFill>
                <a:latin typeface="Arial" panose="020B0604020202020204" pitchFamily="34" charset="0"/>
                <a:cs typeface="Arial" panose="020B0604020202020204" pitchFamily="34" charset="0"/>
              </a:rPr>
              <a:t>David M. </a:t>
            </a:r>
            <a:r>
              <a:rPr lang="en-US" sz="1350" dirty="0" err="1">
                <a:solidFill>
                  <a:schemeClr val="tx2"/>
                </a:solidFill>
                <a:latin typeface="Arial" panose="020B0604020202020204" pitchFamily="34" charset="0"/>
                <a:cs typeface="Arial" panose="020B0604020202020204" pitchFamily="34" charset="0"/>
              </a:rPr>
              <a:t>Poetker</a:t>
            </a:r>
            <a:r>
              <a:rPr lang="en-US" sz="1350" dirty="0">
                <a:solidFill>
                  <a:schemeClr val="tx2"/>
                </a:solidFill>
                <a:latin typeface="Arial" panose="020B0604020202020204" pitchFamily="34" charset="0"/>
                <a:cs typeface="Arial" panose="020B0604020202020204" pitchFamily="34" charset="0"/>
              </a:rPr>
              <a:t>, MD, MA, Hereditary Hemorrhagic Telangiectasia (HHT) (CUREHTT)</a:t>
            </a:r>
          </a:p>
          <a:p>
            <a:r>
              <a:rPr lang="en-US" sz="1350" dirty="0">
                <a:solidFill>
                  <a:schemeClr val="tx2"/>
                </a:solidFill>
                <a:latin typeface="Arial" panose="020B0604020202020204" pitchFamily="34" charset="0"/>
                <a:cs typeface="Arial" panose="020B0604020202020204" pitchFamily="34" charset="0"/>
              </a:rPr>
              <a:t>Charles A. Riley, MD, Section for Residents and Fellows (SRF)</a:t>
            </a:r>
          </a:p>
          <a:p>
            <a:r>
              <a:rPr lang="en-US" sz="1350" dirty="0">
                <a:solidFill>
                  <a:schemeClr val="tx2"/>
                </a:solidFill>
                <a:latin typeface="Arial" panose="020B0604020202020204" pitchFamily="34" charset="0"/>
                <a:cs typeface="Arial" panose="020B0604020202020204" pitchFamily="34" charset="0"/>
              </a:rPr>
              <a:t>John S. Schneider MD, MA, AAO-HNSF Rhinology Paranasal Sinus </a:t>
            </a:r>
          </a:p>
          <a:p>
            <a:r>
              <a:rPr lang="en-US" sz="1350" dirty="0">
                <a:solidFill>
                  <a:schemeClr val="tx2"/>
                </a:solidFill>
                <a:latin typeface="Arial" panose="020B0604020202020204" pitchFamily="34" charset="0"/>
                <a:cs typeface="Arial" panose="020B0604020202020204" pitchFamily="34" charset="0"/>
              </a:rPr>
              <a:t>Michael D. Seidman, MD, AAO-HNSF Medical Devices Committee</a:t>
            </a:r>
          </a:p>
          <a:p>
            <a:r>
              <a:rPr lang="en-US" sz="1350" dirty="0" err="1">
                <a:solidFill>
                  <a:schemeClr val="tx2"/>
                </a:solidFill>
                <a:latin typeface="Arial" panose="020B0604020202020204" pitchFamily="34" charset="0"/>
                <a:cs typeface="Arial" panose="020B0604020202020204" pitchFamily="34" charset="0"/>
              </a:rPr>
              <a:t>Venu</a:t>
            </a:r>
            <a:r>
              <a:rPr lang="en-US" sz="1350" dirty="0">
                <a:solidFill>
                  <a:schemeClr val="tx2"/>
                </a:solidFill>
                <a:latin typeface="Arial" panose="020B0604020202020204" pitchFamily="34" charset="0"/>
                <a:cs typeface="Arial" panose="020B0604020202020204" pitchFamily="34" charset="0"/>
              </a:rPr>
              <a:t> </a:t>
            </a:r>
            <a:r>
              <a:rPr lang="en-US" sz="1350" dirty="0" err="1">
                <a:solidFill>
                  <a:schemeClr val="tx2"/>
                </a:solidFill>
                <a:latin typeface="Arial" panose="020B0604020202020204" pitchFamily="34" charset="0"/>
                <a:cs typeface="Arial" panose="020B0604020202020204" pitchFamily="34" charset="0"/>
              </a:rPr>
              <a:t>Vadlamudi</a:t>
            </a:r>
            <a:r>
              <a:rPr lang="en-US" sz="1350" dirty="0">
                <a:solidFill>
                  <a:schemeClr val="tx2"/>
                </a:solidFill>
                <a:latin typeface="Arial" panose="020B0604020202020204" pitchFamily="34" charset="0"/>
                <a:cs typeface="Arial" panose="020B0604020202020204" pitchFamily="34" charset="0"/>
              </a:rPr>
              <a:t>, MD, Society of Interventional Radiology (SIR)</a:t>
            </a:r>
          </a:p>
          <a:p>
            <a:r>
              <a:rPr lang="en-US" sz="1350" dirty="0">
                <a:solidFill>
                  <a:schemeClr val="tx2"/>
                </a:solidFill>
                <a:latin typeface="Arial" panose="020B0604020202020204" pitchFamily="34" charset="0"/>
                <a:cs typeface="Arial" panose="020B0604020202020204" pitchFamily="34" charset="0"/>
              </a:rPr>
              <a:t>Tulio A. Valdez, MD, American Society of Pediatric Otolaryngology (ASPO)</a:t>
            </a:r>
          </a:p>
          <a:p>
            <a:r>
              <a:rPr lang="en-US" sz="1350" dirty="0">
                <a:solidFill>
                  <a:schemeClr val="tx2"/>
                </a:solidFill>
                <a:latin typeface="Arial" panose="020B0604020202020204" pitchFamily="34" charset="0"/>
                <a:cs typeface="Arial" panose="020B0604020202020204" pitchFamily="34" charset="0"/>
              </a:rPr>
              <a:t>Lorraine C. </a:t>
            </a:r>
            <a:r>
              <a:rPr lang="en-US" sz="1350" dirty="0" err="1">
                <a:solidFill>
                  <a:schemeClr val="tx2"/>
                </a:solidFill>
                <a:latin typeface="Arial" panose="020B0604020202020204" pitchFamily="34" charset="0"/>
                <a:cs typeface="Arial" panose="020B0604020202020204" pitchFamily="34" charset="0"/>
              </a:rPr>
              <a:t>Nnacheta</a:t>
            </a:r>
            <a:r>
              <a:rPr lang="en-US" sz="1350" dirty="0">
                <a:solidFill>
                  <a:schemeClr val="tx2"/>
                </a:solidFill>
                <a:latin typeface="Arial" panose="020B0604020202020204" pitchFamily="34" charset="0"/>
                <a:cs typeface="Arial" panose="020B0604020202020204" pitchFamily="34" charset="0"/>
              </a:rPr>
              <a:t>, MPH, DrPH, AAO-HNSF Staff Liaison (AAOHNSF)</a:t>
            </a:r>
          </a:p>
          <a:p>
            <a:r>
              <a:rPr lang="en-US" sz="1350" dirty="0">
                <a:solidFill>
                  <a:schemeClr val="tx2"/>
                </a:solidFill>
                <a:latin typeface="Arial" panose="020B0604020202020204" pitchFamily="34" charset="0"/>
                <a:cs typeface="Arial" panose="020B0604020202020204" pitchFamily="34" charset="0"/>
              </a:rPr>
              <a:t>Taskin M. Monjur, AAO-HNSF Staff Liaison (AAOHNSF)</a:t>
            </a:r>
          </a:p>
          <a:p>
            <a:endParaRPr lang="en-US" sz="1500" i="1" dirty="0">
              <a:solidFill>
                <a:schemeClr val="tx2"/>
              </a:solidFill>
              <a:latin typeface="Arial" panose="020B0604020202020204" pitchFamily="34" charset="0"/>
              <a:cs typeface="Arial" panose="020B0604020202020204" pitchFamily="34" charset="0"/>
            </a:endParaRPr>
          </a:p>
          <a:p>
            <a:endParaRPr lang="en-US" i="1" dirty="0">
              <a:solidFill>
                <a:schemeClr val="tx2"/>
              </a:solidFill>
              <a:latin typeface="Arial" panose="020B0604020202020204" pitchFamily="34" charset="0"/>
              <a:cs typeface="Arial" panose="020B0604020202020204" pitchFamily="34" charset="0"/>
            </a:endParaRPr>
          </a:p>
          <a:p>
            <a:endParaRPr lang="en-US" i="1" dirty="0">
              <a:solidFill>
                <a:schemeClr val="tx2"/>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0D73858C-5AD2-405A-9B4B-D9F3E9D9817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9308418" y="764678"/>
            <a:ext cx="2449461" cy="449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61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72465" y="-22582"/>
            <a:ext cx="12119535" cy="1325563"/>
          </a:xfrm>
        </p:spPr>
        <p:txBody>
          <a:bodyPr>
            <a:normAutofit/>
          </a:bodyPr>
          <a:lstStyle/>
          <a:p>
            <a:r>
              <a:rPr lang="en-US" sz="3400" cap="all" dirty="0"/>
              <a:t>Statement </a:t>
            </a:r>
            <a:r>
              <a:rPr lang="en-US" sz="3400" dirty="0"/>
              <a:t>7a. EXAMINATION USING NASAL ENDOSCOPY</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74470" y="1368363"/>
            <a:ext cx="11609945" cy="4849437"/>
          </a:xfrm>
        </p:spPr>
        <p:txBody>
          <a:bodyPr>
            <a:noAutofit/>
          </a:bodyPr>
          <a:lstStyle/>
          <a:p>
            <a:pPr marL="0" indent="0">
              <a:buNone/>
            </a:pPr>
            <a:r>
              <a:rPr lang="en-US" sz="1900" b="1" cap="all" dirty="0"/>
              <a:t>Statement </a:t>
            </a:r>
            <a:r>
              <a:rPr lang="en-US" sz="1900" b="1" dirty="0"/>
              <a:t>7a. EXAMINATION USING NASAL ENDOSCOPY: The clinician should perform, or should refer to a clinician who can perform, nasal endoscopy to identify the site of bleeding and guide further management in patients with recurrent nasal bleeding, despite prior treatment with packing or cautery, or in patients with recurrent unilateral nasal bleeding</a:t>
            </a:r>
            <a:r>
              <a:rPr lang="en-US" sz="1900" dirty="0"/>
              <a:t>. </a:t>
            </a:r>
            <a:r>
              <a:rPr lang="en-US" sz="1900" i="1" u="sng" dirty="0"/>
              <a:t>Recommendation based on observational studies and a preponderance of benefit over harm.</a:t>
            </a:r>
            <a:endParaRPr lang="en-US" sz="1900" u="sng" dirty="0"/>
          </a:p>
          <a:p>
            <a:pPr marL="0" indent="0">
              <a:buNone/>
            </a:pPr>
            <a:endParaRPr lang="en-US" sz="1900" b="1" i="1" u="sng" dirty="0"/>
          </a:p>
          <a:p>
            <a:pPr marL="0" lvl="0" indent="0">
              <a:buNone/>
            </a:pPr>
            <a:r>
              <a:rPr lang="en-US" sz="1900" b="1" u="sng" dirty="0"/>
              <a:t>Benefit</a:t>
            </a:r>
            <a:r>
              <a:rPr lang="en-US" sz="1900" b="1" dirty="0"/>
              <a:t>: </a:t>
            </a:r>
            <a:r>
              <a:rPr lang="en-US" sz="1900" dirty="0"/>
              <a:t>Improve localization of bleeding sites, improve identification of patients with posterior bleeding, improve identification of patients with nasal and nasopharyngeal pathology including tumors, reduce time required to control bleeding, reduce unnecessary interventions, use video- or photo-documentation to improve care and communications with patients/care team.</a:t>
            </a:r>
          </a:p>
          <a:p>
            <a:pPr marL="0" lvl="0" indent="0">
              <a:buNone/>
            </a:pPr>
            <a:endParaRPr lang="en-US" sz="1900" b="1" u="sng" dirty="0"/>
          </a:p>
          <a:p>
            <a:pPr marL="0" indent="0">
              <a:buNone/>
            </a:pPr>
            <a:r>
              <a:rPr lang="en-US" sz="1900" b="1" u="sng" dirty="0"/>
              <a:t>Risks, harms, costs</a:t>
            </a:r>
            <a:r>
              <a:rPr lang="en-US" sz="1900" b="1" dirty="0"/>
              <a:t>: </a:t>
            </a:r>
            <a:r>
              <a:rPr lang="en-US" sz="1900" dirty="0"/>
              <a:t>Procedural discomfort, cost of the procedure, lack of availability, risks of topical medications (anesthetics and decongestants), nasal bleeding risk from endoscopy</a:t>
            </a:r>
          </a:p>
          <a:p>
            <a:pPr marL="0" indent="0">
              <a:buNone/>
            </a:pPr>
            <a:endParaRPr lang="en-US" sz="2200" b="1" u="sng" dirty="0"/>
          </a:p>
        </p:txBody>
      </p:sp>
    </p:spTree>
    <p:extLst>
      <p:ext uri="{BB962C8B-B14F-4D97-AF65-F5344CB8AC3E}">
        <p14:creationId xmlns:p14="http://schemas.microsoft.com/office/powerpoint/2010/main" val="1785720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9392" y="109819"/>
            <a:ext cx="11954232" cy="1085570"/>
          </a:xfrm>
        </p:spPr>
        <p:txBody>
          <a:bodyPr>
            <a:noAutofit/>
          </a:bodyPr>
          <a:lstStyle/>
          <a:p>
            <a:r>
              <a:rPr lang="en-US" sz="3400" cap="all" dirty="0"/>
              <a:t>Statement </a:t>
            </a:r>
            <a:r>
              <a:rPr lang="en-US" sz="3400" dirty="0"/>
              <a:t>7a. EXAMINATION USING NASAL ENDOSCOPY</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93664" y="1304446"/>
            <a:ext cx="11719959" cy="4799103"/>
          </a:xfrm>
        </p:spPr>
        <p:txBody>
          <a:bodyPr>
            <a:noAutofit/>
          </a:bodyPr>
          <a:lstStyle/>
          <a:p>
            <a:pPr marL="0" indent="0">
              <a:buNone/>
            </a:pPr>
            <a:r>
              <a:rPr lang="en-US" sz="1600" b="1" dirty="0"/>
              <a:t>Action Statement Profile</a:t>
            </a:r>
          </a:p>
          <a:p>
            <a:pPr lvl="0"/>
            <a:r>
              <a:rPr lang="en-US" sz="1600" b="1" u="sng" dirty="0"/>
              <a:t>Quality improvement opportunity</a:t>
            </a:r>
            <a:r>
              <a:rPr lang="en-US" sz="1600" b="1" dirty="0"/>
              <a:t>: </a:t>
            </a:r>
            <a:r>
              <a:rPr lang="en-US" sz="1600" dirty="0"/>
              <a:t>Improve utilization of nasal endoscopy to facilitate complete and accurate diagnosis, evaluate patients at risk for a posterior bleeding site or additional associated </a:t>
            </a:r>
            <a:r>
              <a:rPr lang="en-US" sz="1600" dirty="0" err="1"/>
              <a:t>sinonasal</a:t>
            </a:r>
            <a:r>
              <a:rPr lang="en-US" sz="1600" dirty="0"/>
              <a:t> pathology; identify foreign bodies; (National Quality Strategy Domains:</a:t>
            </a:r>
            <a:r>
              <a:rPr lang="en-US" sz="1600" b="1" dirty="0"/>
              <a:t> </a:t>
            </a:r>
            <a:r>
              <a:rPr lang="en-US" sz="1600" dirty="0"/>
              <a:t>Patient Safety, Prevention and Treatment of Leading Causes of Morbidity and Mortality)</a:t>
            </a:r>
          </a:p>
          <a:p>
            <a:r>
              <a:rPr lang="en-US" sz="1600" b="1" u="sng" dirty="0"/>
              <a:t>Level of Confidence in Evidence</a:t>
            </a:r>
            <a:r>
              <a:rPr lang="en-US" sz="1600" dirty="0"/>
              <a:t>: Medium </a:t>
            </a:r>
          </a:p>
          <a:p>
            <a:r>
              <a:rPr lang="en-US" sz="1600" b="1" u="sng" dirty="0"/>
              <a:t>Aggregate Evidence Quality</a:t>
            </a:r>
            <a:r>
              <a:rPr lang="en-US" sz="1600" dirty="0"/>
              <a:t>: Grade C, based on observational studies</a:t>
            </a:r>
            <a:r>
              <a:rPr lang="en-US" sz="1600" i="1" dirty="0"/>
              <a:t> </a:t>
            </a:r>
            <a:endParaRPr lang="en-US" sz="1600" dirty="0"/>
          </a:p>
          <a:p>
            <a:r>
              <a:rPr lang="en-US" sz="1600" b="1" u="sng" dirty="0"/>
              <a:t>Benefit-Harm Assessment</a:t>
            </a:r>
            <a:r>
              <a:rPr lang="en-US" sz="1600" dirty="0"/>
              <a:t>: Preponderance of benefit over harm</a:t>
            </a:r>
          </a:p>
          <a:p>
            <a:r>
              <a:rPr lang="en-US" sz="1600" b="1" u="sng" dirty="0"/>
              <a:t>Value Judgments</a:t>
            </a:r>
            <a:r>
              <a:rPr lang="en-US" sz="1600" dirty="0"/>
              <a:t>: None</a:t>
            </a:r>
          </a:p>
          <a:p>
            <a:r>
              <a:rPr lang="en-US" sz="1600" b="1" u="sng" dirty="0"/>
              <a:t>Intentional Vagueness</a:t>
            </a:r>
            <a:r>
              <a:rPr lang="en-US" sz="1600" dirty="0"/>
              <a:t>: None</a:t>
            </a:r>
          </a:p>
          <a:p>
            <a:r>
              <a:rPr lang="en-US" sz="1600" b="1" u="sng" dirty="0"/>
              <a:t>Role of Patient Preferences</a:t>
            </a:r>
            <a:r>
              <a:rPr lang="en-US" sz="1600" dirty="0"/>
              <a:t>: Moderate because of alternative options, cost, and potential for discomfort	</a:t>
            </a:r>
          </a:p>
          <a:p>
            <a:r>
              <a:rPr lang="en-US" sz="1600" b="1" u="sng" dirty="0"/>
              <a:t>Exclusions</a:t>
            </a:r>
            <a:r>
              <a:rPr lang="en-US" sz="1600" dirty="0"/>
              <a:t>: None		</a:t>
            </a:r>
          </a:p>
          <a:p>
            <a:r>
              <a:rPr lang="en-US" sz="1600" b="1" u="sng" dirty="0"/>
              <a:t>Policy Level</a:t>
            </a:r>
            <a:r>
              <a:rPr lang="en-US" sz="1600" dirty="0"/>
              <a:t>: Recommendation</a:t>
            </a:r>
          </a:p>
          <a:p>
            <a:r>
              <a:rPr lang="en-US" sz="1600" b="1" u="sng" dirty="0"/>
              <a:t>Differences of Opinion</a:t>
            </a:r>
            <a:r>
              <a:rPr lang="en-US" sz="16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3434364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14410" y="-11501"/>
            <a:ext cx="12226833" cy="1325563"/>
          </a:xfrm>
        </p:spPr>
        <p:txBody>
          <a:bodyPr>
            <a:normAutofit/>
          </a:bodyPr>
          <a:lstStyle/>
          <a:p>
            <a:r>
              <a:rPr lang="en-US" sz="3400" cap="all" dirty="0"/>
              <a:t>Statement</a:t>
            </a:r>
            <a:r>
              <a:rPr lang="en-US" sz="3400" dirty="0"/>
              <a:t> 7b. </a:t>
            </a:r>
            <a:r>
              <a:rPr lang="en-US" sz="3400" cap="all" dirty="0"/>
              <a:t>Examination of nasal cavity and nasopharynx using nasal endoscopy</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28820" y="1379228"/>
            <a:ext cx="11963180" cy="4849437"/>
          </a:xfrm>
        </p:spPr>
        <p:txBody>
          <a:bodyPr>
            <a:noAutofit/>
          </a:bodyPr>
          <a:lstStyle/>
          <a:p>
            <a:pPr marL="0" indent="0">
              <a:buNone/>
            </a:pPr>
            <a:r>
              <a:rPr lang="en-US" sz="1900" b="1" cap="all" dirty="0"/>
              <a:t>Statement</a:t>
            </a:r>
            <a:r>
              <a:rPr lang="en-US" sz="1900" b="1" dirty="0"/>
              <a:t> 7b. </a:t>
            </a:r>
            <a:r>
              <a:rPr lang="en-US" sz="1900" b="1" cap="all" dirty="0"/>
              <a:t>Examination of nasal cavity and nasopharynx using nasal endoscopy</a:t>
            </a:r>
            <a:r>
              <a:rPr lang="en-US" sz="1900" b="1" dirty="0"/>
              <a:t>:</a:t>
            </a:r>
            <a:r>
              <a:rPr lang="en-US" sz="1900" dirty="0"/>
              <a:t> </a:t>
            </a:r>
            <a:r>
              <a:rPr lang="en-US" sz="1900" b="1" dirty="0"/>
              <a:t>The clinician may perform, or may refer to a clinician who can perform, nasal endoscopy to examine the nasal cavity and nasopharynx in patients with epistaxis that is difficult to control or when there is concern for unrecognized pathology contributing to epistaxis</a:t>
            </a:r>
            <a:r>
              <a:rPr lang="en-US" sz="1900" dirty="0"/>
              <a:t>.</a:t>
            </a:r>
            <a:r>
              <a:rPr lang="en-US" sz="1900" b="1" dirty="0"/>
              <a:t> </a:t>
            </a:r>
            <a:r>
              <a:rPr lang="en-US" sz="1900" i="1" u="sng" dirty="0"/>
              <a:t>Option</a:t>
            </a:r>
            <a:r>
              <a:rPr lang="en-US" sz="1900" b="1" i="1" u="sng" dirty="0"/>
              <a:t> </a:t>
            </a:r>
            <a:r>
              <a:rPr lang="en-US" sz="1900" i="1" u="sng" dirty="0"/>
              <a:t>based on observational studies with a balance of benefits and harms.</a:t>
            </a:r>
            <a:endParaRPr lang="en-US" sz="1900" u="sng" dirty="0"/>
          </a:p>
          <a:p>
            <a:pPr marL="0" indent="0">
              <a:buNone/>
            </a:pPr>
            <a:endParaRPr lang="en-US" sz="1900" b="1" i="1" u="sng" dirty="0"/>
          </a:p>
          <a:p>
            <a:pPr marL="0" lvl="0" indent="0">
              <a:buNone/>
            </a:pPr>
            <a:r>
              <a:rPr lang="en-US" sz="1900" b="1" u="sng" dirty="0"/>
              <a:t>Benefit</a:t>
            </a:r>
            <a:r>
              <a:rPr lang="en-US" sz="1900" b="1" dirty="0"/>
              <a:t>: </a:t>
            </a:r>
            <a:r>
              <a:rPr lang="en-US" sz="1900" dirty="0"/>
              <a:t>Improve localization of bleeding sites, improve identification of patients with posterior bleeds, improve identification of patients with nasal and nasopharyngeal pathology including tumors, reduce time required to control bleeding, reduce unnecessary intervention</a:t>
            </a:r>
          </a:p>
          <a:p>
            <a:pPr marL="0" lvl="0" indent="0">
              <a:buNone/>
            </a:pPr>
            <a:endParaRPr lang="en-US" sz="1900" b="1" u="sng" dirty="0"/>
          </a:p>
          <a:p>
            <a:pPr marL="0" indent="0">
              <a:buNone/>
            </a:pPr>
            <a:r>
              <a:rPr lang="en-US" sz="1900" b="1" u="sng" dirty="0"/>
              <a:t>Risks, harms, costs</a:t>
            </a:r>
            <a:r>
              <a:rPr lang="en-US" sz="1900" b="1" dirty="0"/>
              <a:t>: </a:t>
            </a:r>
            <a:r>
              <a:rPr lang="en-US" sz="1900" dirty="0"/>
              <a:t>Procedural discomfort, cost of the procedure, lack of availability, risks of topical medications (anesthetics and decongestants), nasal bleeding risk from endoscopy</a:t>
            </a:r>
          </a:p>
          <a:p>
            <a:pPr marL="0" indent="0">
              <a:buNone/>
            </a:pPr>
            <a:endParaRPr lang="en-US" sz="2150" dirty="0"/>
          </a:p>
          <a:p>
            <a:pPr marL="0" indent="0">
              <a:buNone/>
            </a:pPr>
            <a:endParaRPr lang="en-US" sz="2200" b="1" u="sng" dirty="0"/>
          </a:p>
        </p:txBody>
      </p:sp>
    </p:spTree>
    <p:extLst>
      <p:ext uri="{BB962C8B-B14F-4D97-AF65-F5344CB8AC3E}">
        <p14:creationId xmlns:p14="http://schemas.microsoft.com/office/powerpoint/2010/main" val="1459267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8532" y="31403"/>
            <a:ext cx="12033468" cy="1085570"/>
          </a:xfrm>
        </p:spPr>
        <p:txBody>
          <a:bodyPr>
            <a:noAutofit/>
          </a:bodyPr>
          <a:lstStyle/>
          <a:p>
            <a:r>
              <a:rPr lang="en-US" sz="3400" cap="all" dirty="0"/>
              <a:t>Statement</a:t>
            </a:r>
            <a:r>
              <a:rPr lang="en-US" sz="3400" dirty="0"/>
              <a:t> 7b. </a:t>
            </a:r>
            <a:r>
              <a:rPr lang="en-US" sz="3400" cap="all" dirty="0"/>
              <a:t>Examination of nasal cavity and nasopharynx using nasal endoscopy</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36020" y="1276364"/>
            <a:ext cx="11876714" cy="4799103"/>
          </a:xfrm>
        </p:spPr>
        <p:txBody>
          <a:bodyPr>
            <a:noAutofit/>
          </a:bodyPr>
          <a:lstStyle/>
          <a:p>
            <a:pPr marL="0" indent="0">
              <a:buNone/>
            </a:pPr>
            <a:r>
              <a:rPr lang="en-US" sz="1500" b="1" dirty="0"/>
              <a:t>Action Statement Profile</a:t>
            </a:r>
          </a:p>
          <a:p>
            <a:r>
              <a:rPr lang="en-US" sz="1500" b="1" u="sng" dirty="0"/>
              <a:t>Quality improvement opportunity</a:t>
            </a:r>
            <a:r>
              <a:rPr lang="en-US" sz="1500" b="1" dirty="0"/>
              <a:t>: </a:t>
            </a:r>
            <a:r>
              <a:rPr lang="en-US" sz="1500" dirty="0"/>
              <a:t>Improve utilization of nasal endoscopy to ensure complete diagnosis, especially for patients at risk for a posterior bleeding site or additional associated pathology; identify foreign bodies; (National Quality Strategy Domains: Patient Safety, Prevention and Treatment of Leading Causes of Morbidity and Mortality)</a:t>
            </a:r>
          </a:p>
          <a:p>
            <a:r>
              <a:rPr lang="en-US" sz="1500" b="1" u="sng" dirty="0"/>
              <a:t>Level of Confidence in Evidence</a:t>
            </a:r>
            <a:r>
              <a:rPr lang="en-US" sz="1500" dirty="0"/>
              <a:t>: Medium </a:t>
            </a:r>
          </a:p>
          <a:p>
            <a:r>
              <a:rPr lang="en-US" sz="1500" b="1" u="sng" dirty="0"/>
              <a:t>Aggregate Evidence Quality</a:t>
            </a:r>
            <a:r>
              <a:rPr lang="en-US" sz="1500" dirty="0"/>
              <a:t>: Grade C, based on observational studies</a:t>
            </a:r>
            <a:r>
              <a:rPr lang="en-US" sz="1500" i="1" dirty="0"/>
              <a:t> </a:t>
            </a:r>
            <a:endParaRPr lang="en-US" sz="1500" dirty="0"/>
          </a:p>
          <a:p>
            <a:r>
              <a:rPr lang="en-US" sz="1500" b="1" u="sng" dirty="0"/>
              <a:t>Benefit-Harm Assessment</a:t>
            </a:r>
            <a:r>
              <a:rPr lang="en-US" sz="1500" dirty="0"/>
              <a:t>: Balance of Benefits and Harms</a:t>
            </a:r>
          </a:p>
          <a:p>
            <a:r>
              <a:rPr lang="en-US" sz="1500" b="1" u="sng" dirty="0"/>
              <a:t>Value Judgments</a:t>
            </a:r>
            <a:r>
              <a:rPr lang="en-US" sz="1500" dirty="0"/>
              <a:t>: None</a:t>
            </a:r>
          </a:p>
          <a:p>
            <a:pPr lvl="0"/>
            <a:r>
              <a:rPr lang="en-US" sz="1500" b="1" u="sng" dirty="0"/>
              <a:t>Intentional Vagueness</a:t>
            </a:r>
            <a:r>
              <a:rPr lang="en-US" sz="1500" dirty="0"/>
              <a:t>: The term </a:t>
            </a:r>
            <a:r>
              <a:rPr lang="en-US" sz="1500" i="1" dirty="0"/>
              <a:t>unrecognized pathology</a:t>
            </a:r>
            <a:r>
              <a:rPr lang="en-US" sz="1500" dirty="0"/>
              <a:t> was used, as multiple conditions could warrant nasal endoscopy for further evaluation in a patient with nosebleed</a:t>
            </a:r>
          </a:p>
          <a:p>
            <a:r>
              <a:rPr lang="en-US" sz="1500" b="1" u="sng" dirty="0"/>
              <a:t>Role of Patient Preferences</a:t>
            </a:r>
            <a:r>
              <a:rPr lang="en-US" sz="1500" dirty="0"/>
              <a:t>: Large		</a:t>
            </a:r>
          </a:p>
          <a:p>
            <a:r>
              <a:rPr lang="en-US" sz="1500" b="1" u="sng" dirty="0"/>
              <a:t>Exclusions</a:t>
            </a:r>
            <a:r>
              <a:rPr lang="en-US" sz="1500" dirty="0"/>
              <a:t>: None		</a:t>
            </a:r>
          </a:p>
          <a:p>
            <a:r>
              <a:rPr lang="en-US" sz="1500" b="1" u="sng" dirty="0"/>
              <a:t>Policy Level</a:t>
            </a:r>
            <a:r>
              <a:rPr lang="en-US" sz="1500" dirty="0"/>
              <a:t>: Option</a:t>
            </a:r>
          </a:p>
          <a:p>
            <a:r>
              <a:rPr lang="en-US" sz="1500" b="1" u="sng" dirty="0"/>
              <a:t>Differences of Opinion</a:t>
            </a:r>
            <a:r>
              <a:rPr lang="en-US" sz="15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3462966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39577" y="5277"/>
            <a:ext cx="11982515" cy="1325563"/>
          </a:xfrm>
        </p:spPr>
        <p:txBody>
          <a:bodyPr>
            <a:normAutofit/>
          </a:bodyPr>
          <a:lstStyle/>
          <a:p>
            <a:r>
              <a:rPr lang="en-US" sz="3400" cap="all" dirty="0"/>
              <a:t>Statement 8. Appropriate interventions </a:t>
            </a:r>
            <a:br>
              <a:rPr lang="en-US" sz="3400" cap="all" dirty="0"/>
            </a:br>
            <a:r>
              <a:rPr lang="en-US" sz="3400" cap="all" dirty="0"/>
              <a:t>for identified bleeding site</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21119" y="1490231"/>
            <a:ext cx="11900973" cy="4849437"/>
          </a:xfrm>
        </p:spPr>
        <p:txBody>
          <a:bodyPr>
            <a:noAutofit/>
          </a:bodyPr>
          <a:lstStyle/>
          <a:p>
            <a:pPr marL="0" indent="0">
              <a:buNone/>
            </a:pPr>
            <a:r>
              <a:rPr lang="en-US" sz="1900" b="1" cap="all" dirty="0"/>
              <a:t>Statement 8. Appropriate interventions for identified bleeding site</a:t>
            </a:r>
            <a:r>
              <a:rPr lang="en-US" sz="1900" b="1" dirty="0"/>
              <a:t>: The clinician should treat patients with an identified site of bleeding with an appropriate intervention, which may include one or more of the following: topical vasoconstrictors, nasal cautery, and moisturizing or lubricating agents.</a:t>
            </a:r>
            <a:r>
              <a:rPr lang="en-US" sz="1900" dirty="0"/>
              <a:t> </a:t>
            </a:r>
            <a:r>
              <a:rPr lang="en-US" sz="1900" i="1" u="sng" dirty="0"/>
              <a:t>Recommendation based on randomized controlled trials and a systematic review with a preponderance of benefit over harm.</a:t>
            </a:r>
            <a:endParaRPr lang="en-US" sz="1900" u="sng" dirty="0"/>
          </a:p>
          <a:p>
            <a:pPr marL="0" indent="0">
              <a:buNone/>
            </a:pPr>
            <a:endParaRPr lang="en-US" sz="1900" b="1" i="1" u="sng" dirty="0"/>
          </a:p>
          <a:p>
            <a:pPr marL="0" lvl="0" indent="0">
              <a:buNone/>
            </a:pPr>
            <a:r>
              <a:rPr lang="en-US" sz="1900" b="1" u="sng" dirty="0"/>
              <a:t>Benefit</a:t>
            </a:r>
            <a:r>
              <a:rPr lang="en-US" sz="1900" b="1" dirty="0"/>
              <a:t>: </a:t>
            </a:r>
            <a:r>
              <a:rPr lang="en-US" sz="1900" dirty="0"/>
              <a:t>Provide effective treatment, encourage shared decision making, prevent recurrent bleeding, improve management by using effective therapies and avoiding harm associated with unproven or ineffective therapies</a:t>
            </a:r>
          </a:p>
          <a:p>
            <a:pPr marL="0" lvl="0" indent="0">
              <a:buNone/>
            </a:pPr>
            <a:endParaRPr lang="en-US" sz="1900" b="1" u="sng" dirty="0"/>
          </a:p>
          <a:p>
            <a:pPr marL="0" indent="0">
              <a:buNone/>
            </a:pPr>
            <a:r>
              <a:rPr lang="en-US" sz="1900" b="1" u="sng" dirty="0"/>
              <a:t>Risks, harms, costs</a:t>
            </a:r>
            <a:r>
              <a:rPr lang="en-US" sz="1900" b="1" dirty="0"/>
              <a:t>: </a:t>
            </a:r>
            <a:r>
              <a:rPr lang="en-US" sz="1900" dirty="0"/>
              <a:t>Specific adverse effects based on the treatments used – possible injury from cautery, side effects of vasoconstrictors; cost of treatments; some initial treatments may fail; patient discomfort from treatment</a:t>
            </a:r>
          </a:p>
          <a:p>
            <a:pPr marL="0" indent="0">
              <a:buNone/>
            </a:pPr>
            <a:endParaRPr lang="en-US" sz="2100" dirty="0"/>
          </a:p>
          <a:p>
            <a:pPr marL="0" indent="0">
              <a:buNone/>
            </a:pPr>
            <a:endParaRPr lang="en-US" sz="2150" dirty="0"/>
          </a:p>
          <a:p>
            <a:pPr marL="0" indent="0">
              <a:buNone/>
            </a:pPr>
            <a:endParaRPr lang="en-US" sz="2200" b="1" u="sng" dirty="0"/>
          </a:p>
        </p:txBody>
      </p:sp>
    </p:spTree>
    <p:extLst>
      <p:ext uri="{BB962C8B-B14F-4D97-AF65-F5344CB8AC3E}">
        <p14:creationId xmlns:p14="http://schemas.microsoft.com/office/powerpoint/2010/main" val="3663710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7642" y="147469"/>
            <a:ext cx="12034357" cy="1085570"/>
          </a:xfrm>
        </p:spPr>
        <p:txBody>
          <a:bodyPr>
            <a:noAutofit/>
          </a:bodyPr>
          <a:lstStyle/>
          <a:p>
            <a:r>
              <a:rPr lang="en-US" sz="3400" cap="all" dirty="0"/>
              <a:t>Statement 8. Appropriate interventions for identified bleeding site</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15287" y="1233039"/>
            <a:ext cx="11719959" cy="4799103"/>
          </a:xfrm>
        </p:spPr>
        <p:txBody>
          <a:bodyPr>
            <a:noAutofit/>
          </a:bodyPr>
          <a:lstStyle/>
          <a:p>
            <a:pPr marL="0" indent="0">
              <a:buNone/>
            </a:pPr>
            <a:r>
              <a:rPr lang="en-US" sz="1400" b="1" dirty="0"/>
              <a:t>Action Statement Profile</a:t>
            </a:r>
          </a:p>
          <a:p>
            <a:r>
              <a:rPr lang="en-US" sz="1400" b="1" u="sng" dirty="0"/>
              <a:t>Quality improvement opportunity</a:t>
            </a:r>
            <a:r>
              <a:rPr lang="en-US" sz="1400" b="1" dirty="0"/>
              <a:t>: </a:t>
            </a:r>
            <a:r>
              <a:rPr lang="en-US" sz="1500" dirty="0"/>
              <a:t>To initiate appropriate treatment interventions when a bleeding site is identified; to reduce risk of recurrent nasal bleeding; (National Quality Strategy Domains: Patient Safety, Prevention and Treatment of Leading Causes of Morbidity and Mortality)</a:t>
            </a:r>
          </a:p>
          <a:p>
            <a:r>
              <a:rPr lang="en-US" sz="1400" b="1" u="sng" dirty="0"/>
              <a:t>Level of Confidence in Evidence</a:t>
            </a:r>
            <a:r>
              <a:rPr lang="en-US" sz="1400" dirty="0"/>
              <a:t>: Medium </a:t>
            </a:r>
          </a:p>
          <a:p>
            <a:r>
              <a:rPr lang="en-US" sz="1400" b="1" u="sng" dirty="0"/>
              <a:t>Aggregate Evidence Quality</a:t>
            </a:r>
            <a:r>
              <a:rPr lang="en-US" sz="1400" dirty="0"/>
              <a:t>: </a:t>
            </a:r>
            <a:r>
              <a:rPr lang="en-US" sz="1500" dirty="0"/>
              <a:t>Grade B, based on randomized controlled trials and a systematic review</a:t>
            </a:r>
            <a:endParaRPr lang="en-US" sz="1400" dirty="0"/>
          </a:p>
          <a:p>
            <a:pPr lvl="0"/>
            <a:r>
              <a:rPr lang="en-US" sz="1400" b="1" u="sng" dirty="0"/>
              <a:t>Benefit-Harm Assessment</a:t>
            </a:r>
            <a:r>
              <a:rPr lang="en-US" sz="1400" dirty="0"/>
              <a:t>: </a:t>
            </a:r>
            <a:r>
              <a:rPr lang="en-US" sz="1500" dirty="0"/>
              <a:t>Preponderance of benefit over harm</a:t>
            </a:r>
          </a:p>
          <a:p>
            <a:r>
              <a:rPr lang="en-US" sz="1400" b="1" u="sng" dirty="0"/>
              <a:t>Value Judgments</a:t>
            </a:r>
            <a:r>
              <a:rPr lang="en-US" sz="1400" dirty="0"/>
              <a:t>: None</a:t>
            </a:r>
          </a:p>
          <a:p>
            <a:pPr lvl="0"/>
            <a:r>
              <a:rPr lang="en-US" sz="1400" b="1" u="sng" dirty="0"/>
              <a:t>Intentional Vagueness</a:t>
            </a:r>
            <a:r>
              <a:rPr lang="en-US" sz="1400" dirty="0"/>
              <a:t>: </a:t>
            </a:r>
            <a:r>
              <a:rPr lang="en-US" sz="1500" dirty="0"/>
              <a:t>A preferred treatment option is not specified, since there is little evidence comparing these options.  In fact, combinations of several methods are often used.  We also do not specify the order of interventions. Moisturizing and lubricating agents would not likely be used for an active bleed, but such agents would be used after bleeding is stopped with cautery and/or vasoconstrictors.</a:t>
            </a:r>
          </a:p>
          <a:p>
            <a:r>
              <a:rPr lang="en-US" sz="1400" b="1" u="sng" dirty="0"/>
              <a:t>Role of Patient Preferences</a:t>
            </a:r>
            <a:r>
              <a:rPr lang="en-US" sz="1400" dirty="0"/>
              <a:t>: </a:t>
            </a:r>
            <a:r>
              <a:rPr lang="en-US" sz="1500" dirty="0"/>
              <a:t>Large</a:t>
            </a:r>
            <a:r>
              <a:rPr lang="en-US" sz="1400" dirty="0"/>
              <a:t>		</a:t>
            </a:r>
          </a:p>
          <a:p>
            <a:r>
              <a:rPr lang="en-US" sz="1400" b="1" u="sng" dirty="0"/>
              <a:t>Exclusions</a:t>
            </a:r>
            <a:r>
              <a:rPr lang="en-US" sz="1400" dirty="0"/>
              <a:t>: None		</a:t>
            </a:r>
          </a:p>
          <a:p>
            <a:r>
              <a:rPr lang="en-US" sz="1400" b="1" u="sng" dirty="0"/>
              <a:t>Policy Level</a:t>
            </a:r>
            <a:r>
              <a:rPr lang="en-US" sz="1400" dirty="0"/>
              <a:t>: Recommendation</a:t>
            </a:r>
          </a:p>
          <a:p>
            <a:r>
              <a:rPr lang="en-US" sz="1400" b="1" u="sng" dirty="0"/>
              <a:t>Differences of Opinion</a:t>
            </a:r>
            <a:r>
              <a:rPr lang="en-US" sz="1400" dirty="0"/>
              <a:t>: None</a:t>
            </a:r>
            <a:endParaRPr lang="en-US" sz="1500" dirty="0"/>
          </a:p>
          <a:p>
            <a:endParaRPr lang="en-US" sz="1500" b="1" dirty="0"/>
          </a:p>
          <a:p>
            <a:pPr marL="0" indent="0">
              <a:buNone/>
            </a:pPr>
            <a:endParaRPr lang="en-US" sz="2200" b="1" u="sng" dirty="0"/>
          </a:p>
        </p:txBody>
      </p:sp>
    </p:spTree>
    <p:extLst>
      <p:ext uri="{BB962C8B-B14F-4D97-AF65-F5344CB8AC3E}">
        <p14:creationId xmlns:p14="http://schemas.microsoft.com/office/powerpoint/2010/main" val="1625500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6356" y="0"/>
            <a:ext cx="12226833" cy="1325563"/>
          </a:xfrm>
        </p:spPr>
        <p:txBody>
          <a:bodyPr>
            <a:normAutofit/>
          </a:bodyPr>
          <a:lstStyle/>
          <a:p>
            <a:r>
              <a:rPr lang="en-US" sz="3700" dirty="0"/>
              <a:t>STATEMENT 9: NASAL CAUTERY</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145513" y="1380581"/>
            <a:ext cx="11900973" cy="4096837"/>
          </a:xfrm>
        </p:spPr>
        <p:txBody>
          <a:bodyPr>
            <a:noAutofit/>
          </a:bodyPr>
          <a:lstStyle/>
          <a:p>
            <a:pPr marL="0" indent="0">
              <a:buNone/>
            </a:pPr>
            <a:r>
              <a:rPr lang="en-US" sz="2000" b="1" dirty="0"/>
              <a:t>STATEMENT 9: NASAL CAUTERY</a:t>
            </a:r>
            <a:r>
              <a:rPr lang="en-US" sz="2000" dirty="0"/>
              <a:t>: </a:t>
            </a:r>
            <a:r>
              <a:rPr lang="en-US" sz="2000" b="1" dirty="0"/>
              <a:t>When nasal cautery is chosen for treatment, the clinician should anesthetize the bleeding site and restrict application of cautery only to the active or suspected site(s) of bleeding.</a:t>
            </a:r>
            <a:r>
              <a:rPr lang="en-US" sz="2000" dirty="0"/>
              <a:t> </a:t>
            </a:r>
            <a:r>
              <a:rPr lang="en-US" sz="2000" i="1" u="sng" dirty="0"/>
              <a:t>Recommendation based on observational studies with a preponderance of benefit over harm.</a:t>
            </a:r>
            <a:endParaRPr lang="en-US" sz="2000" u="sng" dirty="0"/>
          </a:p>
          <a:p>
            <a:pPr marL="0" indent="0">
              <a:buNone/>
            </a:pPr>
            <a:endParaRPr lang="en-US" sz="2000" b="1" i="1" u="sng" dirty="0"/>
          </a:p>
          <a:p>
            <a:pPr marL="0" lvl="0" indent="0">
              <a:buNone/>
            </a:pPr>
            <a:r>
              <a:rPr lang="en-US" sz="2000" b="1" u="sng" dirty="0"/>
              <a:t>Benefit</a:t>
            </a:r>
            <a:r>
              <a:rPr lang="en-US" sz="2000" b="1" dirty="0"/>
              <a:t>: </a:t>
            </a:r>
            <a:r>
              <a:rPr lang="en-US" sz="2000" dirty="0"/>
              <a:t>Reduce complications, improve control of pain during the procedure, improve patient satisfaction, avoid injury to healthy tissue, avoid scarring</a:t>
            </a:r>
          </a:p>
          <a:p>
            <a:pPr marL="0" lvl="0" indent="0">
              <a:buNone/>
            </a:pPr>
            <a:endParaRPr lang="en-US" sz="2000" b="1" u="sng" dirty="0"/>
          </a:p>
          <a:p>
            <a:pPr marL="0" indent="0">
              <a:buNone/>
            </a:pPr>
            <a:r>
              <a:rPr lang="en-US" sz="2000" b="1" u="sng" dirty="0"/>
              <a:t>Risks, harms, costs</a:t>
            </a:r>
            <a:r>
              <a:rPr lang="en-US" sz="2000" b="1" dirty="0"/>
              <a:t>: </a:t>
            </a:r>
            <a:r>
              <a:rPr lang="en-US" sz="2000" dirty="0"/>
              <a:t>Possible reaction to the anesthetic medication, delay in treatment if anesthetics not readily available, cost of medication, inadequate control of bleeding, need for additional treatment, some severe nosebleeds and posterior bleeding sites may prove difficult to anesthetize</a:t>
            </a:r>
          </a:p>
          <a:p>
            <a:pPr marL="0" indent="0">
              <a:buNone/>
            </a:pPr>
            <a:endParaRPr lang="en-US" sz="2150" dirty="0"/>
          </a:p>
          <a:p>
            <a:pPr marL="0" indent="0">
              <a:buNone/>
            </a:pPr>
            <a:endParaRPr lang="en-US" sz="2200" b="1" u="sng" dirty="0"/>
          </a:p>
        </p:txBody>
      </p:sp>
    </p:spTree>
    <p:extLst>
      <p:ext uri="{BB962C8B-B14F-4D97-AF65-F5344CB8AC3E}">
        <p14:creationId xmlns:p14="http://schemas.microsoft.com/office/powerpoint/2010/main" val="3193022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57643" y="39672"/>
            <a:ext cx="11876714" cy="1085570"/>
          </a:xfrm>
        </p:spPr>
        <p:txBody>
          <a:bodyPr>
            <a:normAutofit/>
          </a:bodyPr>
          <a:lstStyle/>
          <a:p>
            <a:r>
              <a:rPr lang="en-US" sz="3700" dirty="0"/>
              <a:t>STATEMENT 9: NASAL CAUTERY</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93663" y="1029448"/>
            <a:ext cx="11798337" cy="4799103"/>
          </a:xfrm>
        </p:spPr>
        <p:txBody>
          <a:bodyPr>
            <a:noAutofit/>
          </a:bodyPr>
          <a:lstStyle/>
          <a:p>
            <a:pPr marL="0" indent="0">
              <a:buNone/>
            </a:pPr>
            <a:r>
              <a:rPr lang="en-US" sz="1500" b="1" dirty="0"/>
              <a:t>Action Statement Profile</a:t>
            </a:r>
          </a:p>
          <a:p>
            <a:r>
              <a:rPr lang="en-US" sz="1500" b="1" u="sng" dirty="0"/>
              <a:t>Quality improvement opportunity</a:t>
            </a:r>
            <a:r>
              <a:rPr lang="en-US" sz="1500" b="1" dirty="0"/>
              <a:t>: </a:t>
            </a:r>
            <a:r>
              <a:rPr lang="en-US" sz="1500" dirty="0"/>
              <a:t>To limit the application of nasal cauterization to the site of bleeding to reduce damage to additional tissue, to reduce complications related to nasal cautery, to improve patient comfort during cautery. (National Quality Strategy Domains: Patient Safety, Prevention and Treatment of Leading Causes of Morbidity and Mortality)</a:t>
            </a:r>
          </a:p>
          <a:p>
            <a:r>
              <a:rPr lang="en-US" sz="1500" b="1" u="sng" dirty="0"/>
              <a:t>Level of Confidence in Evidence</a:t>
            </a:r>
            <a:r>
              <a:rPr lang="en-US" sz="1500" dirty="0"/>
              <a:t>: Medium </a:t>
            </a:r>
          </a:p>
          <a:p>
            <a:r>
              <a:rPr lang="en-US" sz="1500" b="1" u="sng" dirty="0"/>
              <a:t>Aggregate Evidence Quality</a:t>
            </a:r>
            <a:r>
              <a:rPr lang="en-US" sz="1500" dirty="0"/>
              <a:t>: Grade C, based on observational studies and indirect evidence from randomized controlled trials comparing types of cautery and a systematic review</a:t>
            </a:r>
          </a:p>
          <a:p>
            <a:pPr lvl="0"/>
            <a:r>
              <a:rPr lang="en-US" sz="1500" b="1" u="sng" dirty="0"/>
              <a:t>Benefit-Harm Assessment</a:t>
            </a:r>
            <a:r>
              <a:rPr lang="en-US" sz="1500" dirty="0"/>
              <a:t>: Preponderance of benefit over harm</a:t>
            </a:r>
          </a:p>
          <a:p>
            <a:pPr lvl="0"/>
            <a:r>
              <a:rPr lang="en-US" sz="1500" b="1" u="sng" dirty="0"/>
              <a:t>Value Judgments</a:t>
            </a:r>
            <a:r>
              <a:rPr lang="en-US" sz="1500" dirty="0"/>
              <a:t>: The GDG was concerned that topical anesthetics are perhaps underutilized before nasal cautery. The GDG also noted that cautery may be used in a manner not specifically directed to the specific site of bleeding</a:t>
            </a:r>
          </a:p>
          <a:p>
            <a:pPr lvl="0"/>
            <a:r>
              <a:rPr lang="en-US" sz="1500" b="1" u="sng" dirty="0"/>
              <a:t>Intentional Vagueness</a:t>
            </a:r>
            <a:r>
              <a:rPr lang="en-US" sz="1500" dirty="0"/>
              <a:t>: Choice of anesthetic agent and the method of delivery (topical versus injected) were not specified.  The method of nasal cautery was also not specified</a:t>
            </a:r>
          </a:p>
          <a:p>
            <a:r>
              <a:rPr lang="en-US" sz="1500" b="1" u="sng" dirty="0"/>
              <a:t>Role of Patient Preferences</a:t>
            </a:r>
            <a:r>
              <a:rPr lang="en-US" sz="1500" dirty="0"/>
              <a:t>: Moderate for the use of an anesthetic; none for limiting the application of cautery to the identified bleeding site		</a:t>
            </a:r>
          </a:p>
          <a:p>
            <a:r>
              <a:rPr lang="en-US" sz="1500" b="1" u="sng" dirty="0"/>
              <a:t>Exclusions</a:t>
            </a:r>
            <a:r>
              <a:rPr lang="en-US" sz="1500" dirty="0"/>
              <a:t>: None		</a:t>
            </a:r>
          </a:p>
          <a:p>
            <a:r>
              <a:rPr lang="en-US" sz="1500" b="1" u="sng" dirty="0"/>
              <a:t>Policy Level</a:t>
            </a:r>
            <a:r>
              <a:rPr lang="en-US" sz="1500" dirty="0"/>
              <a:t>: Recommendation</a:t>
            </a:r>
          </a:p>
          <a:p>
            <a:r>
              <a:rPr lang="en-US" sz="1500" b="1" u="sng" dirty="0"/>
              <a:t>Differences of Opinion</a:t>
            </a:r>
            <a:r>
              <a:rPr lang="en-US" sz="15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4049115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60961" y="10258"/>
            <a:ext cx="12226833" cy="1325563"/>
          </a:xfrm>
        </p:spPr>
        <p:txBody>
          <a:bodyPr>
            <a:normAutofit/>
          </a:bodyPr>
          <a:lstStyle/>
          <a:p>
            <a:r>
              <a:rPr lang="en-US" sz="3400" cap="all" dirty="0"/>
              <a:t>Statement 10. Ligation and/or embolization for persistent nosebleeds</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15182" y="1416902"/>
            <a:ext cx="11915299" cy="4031748"/>
          </a:xfrm>
        </p:spPr>
        <p:txBody>
          <a:bodyPr>
            <a:noAutofit/>
          </a:bodyPr>
          <a:lstStyle/>
          <a:p>
            <a:pPr marL="0" indent="0">
              <a:buNone/>
            </a:pPr>
            <a:r>
              <a:rPr lang="en-US" sz="1900" b="1" cap="all" dirty="0"/>
              <a:t>Statement 10. Ligation and/or embolization for persistent nosebleeds</a:t>
            </a:r>
            <a:r>
              <a:rPr lang="en-US" sz="1900" dirty="0"/>
              <a:t>: </a:t>
            </a:r>
            <a:r>
              <a:rPr lang="en-US" sz="1900" b="1" dirty="0"/>
              <a:t>The clinician should evaluate, or refer to a clinician who can evaluate, candidacy for surgical arterial ligation or endovascular embolization for patients with persistent or recurrent bleeding not controlled by packing or nasal cauterization</a:t>
            </a:r>
            <a:r>
              <a:rPr lang="en-US" sz="1900" dirty="0"/>
              <a:t>. </a:t>
            </a:r>
            <a:r>
              <a:rPr lang="en-US" sz="1900" i="1" u="sng" dirty="0"/>
              <a:t>Recommendation based on observational and case-controlled studies, with a preponderance of benefit over harm.</a:t>
            </a:r>
            <a:endParaRPr lang="en-US" sz="1900" u="sng" dirty="0"/>
          </a:p>
          <a:p>
            <a:pPr marL="0" indent="0">
              <a:buNone/>
            </a:pPr>
            <a:endParaRPr lang="en-US" sz="1900" b="1" i="1" u="sng" dirty="0"/>
          </a:p>
          <a:p>
            <a:pPr marL="0" lvl="0" indent="0">
              <a:buNone/>
            </a:pPr>
            <a:r>
              <a:rPr lang="en-US" sz="1900" b="1" u="sng" dirty="0"/>
              <a:t>Benefit</a:t>
            </a:r>
            <a:r>
              <a:rPr lang="en-US" sz="1900" b="1" dirty="0"/>
              <a:t>: </a:t>
            </a:r>
            <a:r>
              <a:rPr lang="en-US" sz="1900" dirty="0"/>
              <a:t>Improve access to effective treatment options, raise awareness of effective treatment options, provide effective and timely control of bleeding, reduce length of stay and overall cost for the patient, allow opportunity for shared decision making about methods more invasive than cautery to control nosebleed</a:t>
            </a:r>
          </a:p>
          <a:p>
            <a:pPr marL="0" lvl="0" indent="0">
              <a:buNone/>
            </a:pPr>
            <a:endParaRPr lang="en-US" sz="1900" b="1" u="sng" dirty="0"/>
          </a:p>
          <a:p>
            <a:pPr marL="0" indent="0">
              <a:buNone/>
            </a:pPr>
            <a:r>
              <a:rPr lang="en-US" sz="1900" b="1" u="sng" dirty="0"/>
              <a:t>Risks, harms, costs</a:t>
            </a:r>
            <a:r>
              <a:rPr lang="en-US" sz="1900" b="1" dirty="0"/>
              <a:t>: </a:t>
            </a:r>
            <a:r>
              <a:rPr lang="en-US" sz="1900" dirty="0"/>
              <a:t>Complications of the procedures, risks of anesthesia, inappropriate patient selection, cost of the procedures </a:t>
            </a:r>
          </a:p>
          <a:p>
            <a:pPr marL="0" indent="0">
              <a:buNone/>
            </a:pPr>
            <a:endParaRPr lang="en-US" sz="2200" b="1" u="sng" dirty="0"/>
          </a:p>
        </p:txBody>
      </p:sp>
    </p:spTree>
    <p:extLst>
      <p:ext uri="{BB962C8B-B14F-4D97-AF65-F5344CB8AC3E}">
        <p14:creationId xmlns:p14="http://schemas.microsoft.com/office/powerpoint/2010/main" val="2483656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78378" y="70196"/>
            <a:ext cx="12399228" cy="1085570"/>
          </a:xfrm>
        </p:spPr>
        <p:txBody>
          <a:bodyPr>
            <a:noAutofit/>
          </a:bodyPr>
          <a:lstStyle/>
          <a:p>
            <a:r>
              <a:rPr lang="en-US" sz="3400" cap="all" dirty="0"/>
              <a:t>Statement 10. Ligation and/or embolization for persistent nosebleeds</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36020" y="1279705"/>
            <a:ext cx="11719959" cy="4799103"/>
          </a:xfrm>
        </p:spPr>
        <p:txBody>
          <a:bodyPr>
            <a:noAutofit/>
          </a:bodyPr>
          <a:lstStyle/>
          <a:p>
            <a:pPr marL="0" indent="0">
              <a:buNone/>
            </a:pPr>
            <a:r>
              <a:rPr lang="en-US" sz="1500" b="1" dirty="0"/>
              <a:t>Action Statement Profile</a:t>
            </a:r>
          </a:p>
          <a:p>
            <a:r>
              <a:rPr lang="en-US" sz="1500" b="1" u="sng" dirty="0"/>
              <a:t>Quality improvement opportunity</a:t>
            </a:r>
            <a:r>
              <a:rPr lang="en-US" sz="1500" b="1" dirty="0"/>
              <a:t>: </a:t>
            </a:r>
            <a:r>
              <a:rPr lang="en-US" sz="1500" dirty="0"/>
              <a:t>To promote the appropriate use and awareness of these methods versus other less invasive use of control to allow more timely intervention in patients with severe or uncontrolled epistaxis; (National Quality Strategy Domain: Clinical Care)</a:t>
            </a:r>
          </a:p>
          <a:p>
            <a:r>
              <a:rPr lang="en-US" sz="1500" b="1" u="sng" dirty="0"/>
              <a:t>Level of Confidence in Evidence</a:t>
            </a:r>
            <a:r>
              <a:rPr lang="en-US" sz="1500" dirty="0"/>
              <a:t>: High</a:t>
            </a:r>
          </a:p>
          <a:p>
            <a:pPr lvl="0"/>
            <a:r>
              <a:rPr lang="en-US" sz="1500" b="1" u="sng" dirty="0"/>
              <a:t>Aggregate Evidence Quality</a:t>
            </a:r>
            <a:r>
              <a:rPr lang="en-US" sz="1500" dirty="0"/>
              <a:t>: Grade C, based on observational studies and case-controlled studies</a:t>
            </a:r>
          </a:p>
          <a:p>
            <a:pPr lvl="0"/>
            <a:r>
              <a:rPr lang="en-US" sz="1500" b="1" u="sng" dirty="0"/>
              <a:t>Benefit-Harm Assessment</a:t>
            </a:r>
            <a:r>
              <a:rPr lang="en-US" sz="1500" dirty="0"/>
              <a:t>: Preponderance of benefit over harm</a:t>
            </a:r>
          </a:p>
          <a:p>
            <a:r>
              <a:rPr lang="en-US" sz="1500" b="1" u="sng" dirty="0"/>
              <a:t>Value Judgments</a:t>
            </a:r>
            <a:r>
              <a:rPr lang="en-US" sz="1500" dirty="0"/>
              <a:t>: There may be inappropriate use (both underutilization or overutilization) and/or timing of these procedures</a:t>
            </a:r>
          </a:p>
          <a:p>
            <a:pPr lvl="0"/>
            <a:r>
              <a:rPr lang="en-US" sz="1500" b="1" u="sng" dirty="0"/>
              <a:t>Intentional Vagueness</a:t>
            </a:r>
            <a:r>
              <a:rPr lang="en-US" sz="1500" dirty="0"/>
              <a:t>: The GDG did not specify a preferred surgical procedure or preference for surgery versus endovascular embolization as selection would depend on clinical factors and expertise available</a:t>
            </a:r>
          </a:p>
          <a:p>
            <a:r>
              <a:rPr lang="en-US" sz="1500" b="1" u="sng" dirty="0"/>
              <a:t>Role of Patient Preferences</a:t>
            </a:r>
            <a:r>
              <a:rPr lang="en-US" sz="1500" dirty="0"/>
              <a:t>: Large</a:t>
            </a:r>
          </a:p>
          <a:p>
            <a:r>
              <a:rPr lang="en-US" sz="1500" b="1" u="sng" dirty="0"/>
              <a:t>Exclusions</a:t>
            </a:r>
            <a:r>
              <a:rPr lang="en-US" sz="1500" dirty="0"/>
              <a:t>: None		</a:t>
            </a:r>
          </a:p>
          <a:p>
            <a:r>
              <a:rPr lang="en-US" sz="1500" b="1" u="sng" dirty="0"/>
              <a:t>Policy Level</a:t>
            </a:r>
            <a:r>
              <a:rPr lang="en-US" sz="1500" dirty="0"/>
              <a:t>: Recommendation</a:t>
            </a:r>
          </a:p>
          <a:p>
            <a:r>
              <a:rPr lang="en-US" sz="1500" b="1" u="sng" dirty="0"/>
              <a:t>Differences of Opinion</a:t>
            </a:r>
            <a:r>
              <a:rPr lang="en-US" sz="15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407164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502640" y="188956"/>
            <a:ext cx="10515600" cy="1325563"/>
          </a:xfrm>
        </p:spPr>
        <p:txBody>
          <a:bodyPr>
            <a:normAutofit fontScale="90000"/>
          </a:bodyPr>
          <a:lstStyle/>
          <a:p>
            <a:r>
              <a:rPr lang="en-US" sz="4100" dirty="0"/>
              <a:t>Clinical Practice Guideline Development Manual: Third Edition</a:t>
            </a:r>
            <a:br>
              <a:rPr lang="en-US" dirty="0"/>
            </a:br>
            <a:r>
              <a:rPr lang="en-US" sz="2200" dirty="0"/>
              <a:t>Rosenfeld, </a:t>
            </a:r>
            <a:r>
              <a:rPr lang="en-US" sz="2200" dirty="0" err="1"/>
              <a:t>Shiffman</a:t>
            </a:r>
            <a:r>
              <a:rPr lang="en-US" sz="2200" dirty="0"/>
              <a:t>, and Robertson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838200" y="1825625"/>
            <a:ext cx="6930006" cy="3956610"/>
          </a:xfrm>
        </p:spPr>
        <p:txBody>
          <a:bodyPr>
            <a:normAutofit/>
          </a:bodyPr>
          <a:lstStyle/>
          <a:p>
            <a:pPr marL="342900" indent="-342900">
              <a:spcBef>
                <a:spcPts val="0"/>
              </a:spcBef>
              <a:spcAft>
                <a:spcPts val="1200"/>
              </a:spcAft>
            </a:pPr>
            <a:r>
              <a:rPr lang="en-US" sz="2300" b="1" dirty="0">
                <a:solidFill>
                  <a:srgbClr val="C00000"/>
                </a:solidFill>
              </a:rPr>
              <a:t>Pragmatic</a:t>
            </a:r>
            <a:r>
              <a:rPr lang="en-US" sz="2300" dirty="0"/>
              <a:t>, transparent approach to creating guidelines for performance assessment</a:t>
            </a:r>
          </a:p>
          <a:p>
            <a:pPr marL="342900" indent="-342900">
              <a:spcBef>
                <a:spcPts val="0"/>
              </a:spcBef>
              <a:spcAft>
                <a:spcPts val="1200"/>
              </a:spcAft>
            </a:pPr>
            <a:r>
              <a:rPr lang="en-US" sz="2300" dirty="0"/>
              <a:t>Evidence-based, multidisciplinary process leading to </a:t>
            </a:r>
            <a:r>
              <a:rPr lang="en-US" sz="2300" b="1" dirty="0">
                <a:solidFill>
                  <a:srgbClr val="C00000"/>
                </a:solidFill>
              </a:rPr>
              <a:t>publication in 12-18 months</a:t>
            </a:r>
          </a:p>
          <a:p>
            <a:pPr marL="342900" indent="-342900">
              <a:spcBef>
                <a:spcPts val="0"/>
              </a:spcBef>
              <a:spcAft>
                <a:spcPts val="1200"/>
              </a:spcAft>
            </a:pPr>
            <a:r>
              <a:rPr lang="en-US" sz="2300" dirty="0"/>
              <a:t>Emphasizes a focused set of </a:t>
            </a:r>
            <a:r>
              <a:rPr lang="en-US" sz="2300" b="1" dirty="0">
                <a:solidFill>
                  <a:srgbClr val="C00000"/>
                </a:solidFill>
              </a:rPr>
              <a:t>key action statements</a:t>
            </a:r>
            <a:r>
              <a:rPr lang="en-US" sz="2300" dirty="0"/>
              <a:t> to promote </a:t>
            </a:r>
            <a:r>
              <a:rPr lang="en-US" sz="2300" b="1" dirty="0">
                <a:solidFill>
                  <a:srgbClr val="C00000"/>
                </a:solidFill>
              </a:rPr>
              <a:t>quality improvement </a:t>
            </a:r>
          </a:p>
          <a:p>
            <a:pPr marL="342900" indent="-342900">
              <a:spcBef>
                <a:spcPts val="0"/>
              </a:spcBef>
              <a:spcAft>
                <a:spcPts val="1200"/>
              </a:spcAft>
            </a:pPr>
            <a:r>
              <a:rPr lang="en-US" sz="2300" dirty="0"/>
              <a:t>Uses </a:t>
            </a:r>
            <a:r>
              <a:rPr lang="en-US" sz="2300" b="1" dirty="0">
                <a:solidFill>
                  <a:srgbClr val="C00000"/>
                </a:solidFill>
              </a:rPr>
              <a:t>action statement profiles </a:t>
            </a:r>
            <a:r>
              <a:rPr lang="en-US" sz="2300" dirty="0"/>
              <a:t>to summarize decisions in recommendations</a:t>
            </a:r>
          </a:p>
          <a:p>
            <a:endParaRPr lang="en-US" dirty="0"/>
          </a:p>
        </p:txBody>
      </p:sp>
      <p:pic>
        <p:nvPicPr>
          <p:cNvPr id="4" name="Picture 3">
            <a:extLst>
              <a:ext uri="{FF2B5EF4-FFF2-40B4-BE49-F238E27FC236}">
                <a16:creationId xmlns:a16="http://schemas.microsoft.com/office/drawing/2014/main" id="{7AC1F0D6-FF84-4F83-B4CA-F36A2BD7D8C2}"/>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670737" y="1074179"/>
            <a:ext cx="2746680" cy="4442870"/>
          </a:xfrm>
          <a:prstGeom prst="rect">
            <a:avLst/>
          </a:prstGeom>
        </p:spPr>
      </p:pic>
    </p:spTree>
    <p:extLst>
      <p:ext uri="{BB962C8B-B14F-4D97-AF65-F5344CB8AC3E}">
        <p14:creationId xmlns:p14="http://schemas.microsoft.com/office/powerpoint/2010/main" val="3852930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21921" y="66025"/>
            <a:ext cx="12226833" cy="1325563"/>
          </a:xfrm>
        </p:spPr>
        <p:txBody>
          <a:bodyPr>
            <a:noAutofit/>
          </a:bodyPr>
          <a:lstStyle/>
          <a:p>
            <a:r>
              <a:rPr lang="en-US" sz="3400" cap="all" dirty="0"/>
              <a:t>Statement 11. Management of Patients using Anticoagulation and Antiplatelet medications</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15182" y="1518505"/>
            <a:ext cx="11761635" cy="3741442"/>
          </a:xfrm>
        </p:spPr>
        <p:txBody>
          <a:bodyPr>
            <a:noAutofit/>
          </a:bodyPr>
          <a:lstStyle/>
          <a:p>
            <a:pPr marL="0" indent="0">
              <a:buNone/>
            </a:pPr>
            <a:r>
              <a:rPr lang="en-US" sz="1900" b="1" cap="all" dirty="0"/>
              <a:t>Statement 11. Management of Patients using Anticoagulation and Antiplatelet medications:</a:t>
            </a:r>
            <a:r>
              <a:rPr lang="en-US" sz="1900" dirty="0"/>
              <a:t> </a:t>
            </a:r>
            <a:r>
              <a:rPr lang="en-US" sz="1900" b="1" dirty="0"/>
              <a:t>In the absence of life-threatening bleeding, the clinician should initiate first-line treatments prior to transfusion, reversal of anticoagulation, or withdrawal of anticoagulation/antiplatelet medications for patients using these medications. </a:t>
            </a:r>
            <a:r>
              <a:rPr lang="en-US" sz="1900" i="1" u="sng" dirty="0"/>
              <a:t>Recommendation based on observational studies and expert opinion with a preponderance of benefit over harm.</a:t>
            </a:r>
          </a:p>
          <a:p>
            <a:pPr marL="0" indent="0">
              <a:buNone/>
            </a:pPr>
            <a:endParaRPr lang="en-US" sz="1900" i="1" u="sng" dirty="0"/>
          </a:p>
          <a:p>
            <a:pPr marL="0" lvl="0" indent="0">
              <a:buNone/>
            </a:pPr>
            <a:r>
              <a:rPr lang="en-US" sz="1900" b="1" u="sng" dirty="0"/>
              <a:t>Benefit</a:t>
            </a:r>
            <a:r>
              <a:rPr lang="en-US" sz="1900" b="1" dirty="0"/>
              <a:t>: </a:t>
            </a:r>
            <a:r>
              <a:rPr lang="en-US" sz="1900" dirty="0"/>
              <a:t>Control nosebleeds without increasing thrombotic risk associated with withholding medications, reduce blood product exposure, decrease cost associated with unnecessary administration of blood products and other agents</a:t>
            </a:r>
          </a:p>
          <a:p>
            <a:pPr marL="0" lvl="0" indent="0">
              <a:buNone/>
            </a:pPr>
            <a:endParaRPr lang="en-US" sz="1900" b="1" u="sng" dirty="0"/>
          </a:p>
          <a:p>
            <a:pPr marL="0" indent="0">
              <a:buNone/>
            </a:pPr>
            <a:r>
              <a:rPr lang="en-US" sz="1900" b="1" u="sng" dirty="0"/>
              <a:t>Risks, harms, costs</a:t>
            </a:r>
            <a:r>
              <a:rPr lang="en-US" sz="1900" b="1" dirty="0"/>
              <a:t>: </a:t>
            </a:r>
            <a:r>
              <a:rPr lang="en-US" sz="1900" dirty="0"/>
              <a:t>Persistence or recurrence of nose bleeds, delay in treatment </a:t>
            </a:r>
            <a:endParaRPr lang="en-US" sz="1900" b="1" u="sng" dirty="0"/>
          </a:p>
        </p:txBody>
      </p:sp>
    </p:spTree>
    <p:extLst>
      <p:ext uri="{BB962C8B-B14F-4D97-AF65-F5344CB8AC3E}">
        <p14:creationId xmlns:p14="http://schemas.microsoft.com/office/powerpoint/2010/main" val="395515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78378" y="143795"/>
            <a:ext cx="12399228" cy="1085570"/>
          </a:xfrm>
        </p:spPr>
        <p:txBody>
          <a:bodyPr>
            <a:noAutofit/>
          </a:bodyPr>
          <a:lstStyle/>
          <a:p>
            <a:r>
              <a:rPr lang="en-US" sz="3400" cap="all" dirty="0"/>
              <a:t>Statement 11. Management of Patients using Anticoagulation and Antiplatelet medications</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36020" y="1229365"/>
            <a:ext cx="11877602" cy="4799103"/>
          </a:xfrm>
        </p:spPr>
        <p:txBody>
          <a:bodyPr>
            <a:noAutofit/>
          </a:bodyPr>
          <a:lstStyle/>
          <a:p>
            <a:pPr marL="0" indent="0">
              <a:buNone/>
            </a:pPr>
            <a:r>
              <a:rPr lang="en-US" sz="1500" b="1" dirty="0"/>
              <a:t>Action Statement Profile</a:t>
            </a:r>
          </a:p>
          <a:p>
            <a:r>
              <a:rPr lang="en-US" sz="1500" b="1" u="sng" dirty="0"/>
              <a:t>Quality improvement opportunity</a:t>
            </a:r>
            <a:r>
              <a:rPr lang="en-US" sz="1500" b="1" dirty="0"/>
              <a:t>: </a:t>
            </a:r>
            <a:r>
              <a:rPr lang="en-US" sz="1500" dirty="0"/>
              <a:t>To discourage overuse of reversal agents, withholding of medications, and/or administration of blood products, clotting factors or specific antidotes, prior to attempting first-line interventions for patients with nosebleeds; (National Quality Strategy Domains: Efficient use of health care resources and Patient Safety)</a:t>
            </a:r>
          </a:p>
          <a:p>
            <a:r>
              <a:rPr lang="en-US" sz="1500" b="1" u="sng" dirty="0"/>
              <a:t>Level of Confidence in Evidence</a:t>
            </a:r>
            <a:r>
              <a:rPr lang="en-US" sz="1500" dirty="0"/>
              <a:t>: High</a:t>
            </a:r>
          </a:p>
          <a:p>
            <a:r>
              <a:rPr lang="en-US" sz="1500" b="1" u="sng" dirty="0"/>
              <a:t>Aggregate Evidence Quality</a:t>
            </a:r>
            <a:r>
              <a:rPr lang="en-US" sz="1500" dirty="0"/>
              <a:t>: Grade C, based on observational studies and expert opinions </a:t>
            </a:r>
          </a:p>
          <a:p>
            <a:pPr lvl="0"/>
            <a:r>
              <a:rPr lang="en-US" sz="1500" b="1" u="sng" dirty="0"/>
              <a:t>Benefit-Harm Assessment</a:t>
            </a:r>
            <a:r>
              <a:rPr lang="en-US" sz="1500" dirty="0"/>
              <a:t>: Preponderance of benefit over harm</a:t>
            </a:r>
          </a:p>
          <a:p>
            <a:r>
              <a:rPr lang="en-US" sz="1500" b="1" u="sng" dirty="0"/>
              <a:t>Value Judgments</a:t>
            </a:r>
            <a:r>
              <a:rPr lang="en-US" sz="1500" dirty="0"/>
              <a:t>: The GDG felt that clinicians are willing to risk prolonging the time to resolution of nasal bleeding in order to avoid the increased risk of thrombotic events or the risks associated with blood products</a:t>
            </a:r>
          </a:p>
          <a:p>
            <a:r>
              <a:rPr lang="en-US" sz="1500" b="1" u="sng" dirty="0"/>
              <a:t>Intentional Vagueness</a:t>
            </a:r>
            <a:r>
              <a:rPr lang="en-US" sz="1500" dirty="0"/>
              <a:t>: The term “life-threatening”</a:t>
            </a:r>
            <a:r>
              <a:rPr lang="en-US" sz="1500" i="1" dirty="0"/>
              <a:t> </a:t>
            </a:r>
            <a:r>
              <a:rPr lang="en-US" sz="1500" dirty="0"/>
              <a:t>was used to both allow for some clinician flexibility and encourage judicious restraint regarding when to withhold medications, reverse medications, or administer blood products, clotting factors or specific antidotes</a:t>
            </a:r>
          </a:p>
          <a:p>
            <a:r>
              <a:rPr lang="en-US" sz="1500" b="1" u="sng" dirty="0"/>
              <a:t>Role of Patient Preferences</a:t>
            </a:r>
            <a:r>
              <a:rPr lang="en-US" sz="1500" dirty="0"/>
              <a:t>: Moderate</a:t>
            </a:r>
          </a:p>
          <a:p>
            <a:r>
              <a:rPr lang="en-US" sz="1500" b="1" u="sng" dirty="0"/>
              <a:t>Exclusions</a:t>
            </a:r>
            <a:r>
              <a:rPr lang="en-US" sz="1500" dirty="0"/>
              <a:t>: None		</a:t>
            </a:r>
          </a:p>
          <a:p>
            <a:r>
              <a:rPr lang="en-US" sz="1500" b="1" u="sng" dirty="0"/>
              <a:t>Policy Level</a:t>
            </a:r>
            <a:r>
              <a:rPr lang="en-US" sz="1500" dirty="0"/>
              <a:t>: Recommendation</a:t>
            </a:r>
          </a:p>
          <a:p>
            <a:r>
              <a:rPr lang="en-US" sz="1500" b="1" u="sng" dirty="0"/>
              <a:t>Differences of Opinion</a:t>
            </a:r>
            <a:r>
              <a:rPr lang="en-US" sz="15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578982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A4B3D8C4-7068-41F2-8CF5-7263989D8071}"/>
              </a:ext>
            </a:extLst>
          </p:cNvPr>
          <p:cNvSpPr>
            <a:spLocks noChangeArrowheads="1"/>
          </p:cNvSpPr>
          <p:nvPr/>
        </p:nvSpPr>
        <p:spPr bwMode="auto">
          <a:xfrm>
            <a:off x="2448527" y="5152576"/>
            <a:ext cx="9374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1143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altLang="en-US" sz="1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Adapted from the 2017 American College of Cardiology “Expert Consensus Decision Pathway on Management of Bleeding in Patients on Oral Anticoagulants.”</a:t>
            </a:r>
            <a:r>
              <a:rPr kumimoji="0" lang="en-US" altLang="en-US" sz="120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RBCs=red blood cells, VKA=vitamin K antagonist, IV=intravenous).</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4208E570-F1C1-42D3-BC49-D6A659CEAC27}"/>
              </a:ext>
            </a:extLst>
          </p:cNvPr>
          <p:cNvSpPr>
            <a:spLocks noGrp="1"/>
          </p:cNvSpPr>
          <p:nvPr>
            <p:ph type="title"/>
          </p:nvPr>
        </p:nvSpPr>
        <p:spPr>
          <a:xfrm>
            <a:off x="121921" y="158304"/>
            <a:ext cx="12226833" cy="1325563"/>
          </a:xfrm>
        </p:spPr>
        <p:txBody>
          <a:bodyPr>
            <a:normAutofit/>
          </a:bodyPr>
          <a:lstStyle/>
          <a:p>
            <a:r>
              <a:rPr lang="en-US" sz="3700" dirty="0"/>
              <a:t>Flow chart to assess and treat epistaxis in patients on anticoagulants and/or antiplatelet medications</a:t>
            </a:r>
          </a:p>
        </p:txBody>
      </p:sp>
      <p:pic>
        <p:nvPicPr>
          <p:cNvPr id="4" name="Picture 3">
            <a:extLst>
              <a:ext uri="{FF2B5EF4-FFF2-40B4-BE49-F238E27FC236}">
                <a16:creationId xmlns:a16="http://schemas.microsoft.com/office/drawing/2014/main" id="{FAEB1E76-0F5D-43E7-852D-7B22552B430F}"/>
              </a:ext>
            </a:extLst>
          </p:cNvPr>
          <p:cNvPicPr>
            <a:picLocks noChangeAspect="1"/>
          </p:cNvPicPr>
          <p:nvPr/>
        </p:nvPicPr>
        <p:blipFill rotWithShape="1">
          <a:blip r:embed="rId2"/>
          <a:srcRect l="5696" t="5355"/>
          <a:stretch/>
        </p:blipFill>
        <p:spPr>
          <a:xfrm>
            <a:off x="3357948" y="1414658"/>
            <a:ext cx="5754778" cy="3762217"/>
          </a:xfrm>
          <a:prstGeom prst="rect">
            <a:avLst/>
          </a:prstGeom>
        </p:spPr>
      </p:pic>
    </p:spTree>
    <p:extLst>
      <p:ext uri="{BB962C8B-B14F-4D97-AF65-F5344CB8AC3E}">
        <p14:creationId xmlns:p14="http://schemas.microsoft.com/office/powerpoint/2010/main" val="1925821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21921" y="0"/>
            <a:ext cx="12226833" cy="1325563"/>
          </a:xfrm>
        </p:spPr>
        <p:txBody>
          <a:bodyPr>
            <a:normAutofit/>
          </a:bodyPr>
          <a:lstStyle/>
          <a:p>
            <a:r>
              <a:rPr lang="en-US" sz="3400" cap="all" dirty="0"/>
              <a:t>Statement 12. Hereditary hemorrhagic telangiectasias (HHT) Identification</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232943" y="1434620"/>
            <a:ext cx="11883556" cy="3867222"/>
          </a:xfrm>
        </p:spPr>
        <p:txBody>
          <a:bodyPr>
            <a:noAutofit/>
          </a:bodyPr>
          <a:lstStyle/>
          <a:p>
            <a:pPr marL="0" indent="0">
              <a:buNone/>
            </a:pPr>
            <a:r>
              <a:rPr lang="en-US" sz="1900" b="1" cap="all" dirty="0"/>
              <a:t>Statement 12. Hereditary hemorrhagic telangiectasias (HHT) Identification</a:t>
            </a:r>
            <a:r>
              <a:rPr lang="en-US" sz="1900" cap="all" dirty="0"/>
              <a:t>:</a:t>
            </a:r>
            <a:r>
              <a:rPr lang="en-US" sz="1900" dirty="0"/>
              <a:t> </a:t>
            </a:r>
            <a:r>
              <a:rPr lang="en-US" sz="1900" b="1" dirty="0"/>
              <a:t>The clinician should assess, or refer to a specialist who can assess, the presence of nasal telangiectasias and/or oral mucosal telangiectasias in patients who have a history of recurrent bilateral nosebleeds or a family history of recurrent nosebleeds to diagnose hereditary hemorrhagic telangiectasia syndrome (HHT). </a:t>
            </a:r>
            <a:r>
              <a:rPr lang="en-US" sz="1900" i="1" u="sng" dirty="0"/>
              <a:t>Recommendation based on systematic reviews of observational studies, randomized trials and cross-sectional studies with a preponderance of benefit over harm.</a:t>
            </a:r>
            <a:endParaRPr lang="en-US" sz="1900" u="sng" dirty="0"/>
          </a:p>
          <a:p>
            <a:pPr marL="0" indent="0">
              <a:buNone/>
            </a:pPr>
            <a:endParaRPr lang="en-US" sz="1900" i="1" u="sng" dirty="0"/>
          </a:p>
          <a:p>
            <a:pPr marL="0" lvl="0" indent="0">
              <a:buNone/>
            </a:pPr>
            <a:r>
              <a:rPr lang="en-US" sz="1900" b="1" u="sng" dirty="0"/>
              <a:t>Benefit</a:t>
            </a:r>
            <a:r>
              <a:rPr lang="en-US" sz="1900" b="1" dirty="0"/>
              <a:t>: </a:t>
            </a:r>
            <a:r>
              <a:rPr lang="en-US" sz="1900" dirty="0"/>
              <a:t>Allow earlier diagnosis of HHT, increase use of resorbable packing for HHT patients, avoid inappropriate management of nasal bleeding </a:t>
            </a:r>
          </a:p>
          <a:p>
            <a:pPr marL="0" lvl="0" indent="0">
              <a:buNone/>
            </a:pPr>
            <a:endParaRPr lang="en-US" sz="1900" b="1" u="sng" dirty="0"/>
          </a:p>
          <a:p>
            <a:pPr marL="0" indent="0">
              <a:buNone/>
            </a:pPr>
            <a:r>
              <a:rPr lang="en-US" sz="1900" b="1" u="sng" dirty="0"/>
              <a:t>Risks, harms, costs</a:t>
            </a:r>
            <a:r>
              <a:rPr lang="en-US" sz="1900" b="1" dirty="0"/>
              <a:t>: </a:t>
            </a:r>
            <a:r>
              <a:rPr lang="en-US" sz="1900" dirty="0"/>
              <a:t>Patient anxiety regarding possible incorrect diagnosis, cost of over-referral </a:t>
            </a:r>
          </a:p>
          <a:p>
            <a:pPr marL="0" indent="0">
              <a:buNone/>
            </a:pPr>
            <a:endParaRPr lang="en-US" sz="2200" b="1" u="sng" dirty="0"/>
          </a:p>
        </p:txBody>
      </p:sp>
    </p:spTree>
    <p:extLst>
      <p:ext uri="{BB962C8B-B14F-4D97-AF65-F5344CB8AC3E}">
        <p14:creationId xmlns:p14="http://schemas.microsoft.com/office/powerpoint/2010/main" val="3514080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78378" y="69033"/>
            <a:ext cx="12399228" cy="1085570"/>
          </a:xfrm>
        </p:spPr>
        <p:txBody>
          <a:bodyPr>
            <a:noAutofit/>
          </a:bodyPr>
          <a:lstStyle/>
          <a:p>
            <a:r>
              <a:rPr lang="en-US" sz="3400" cap="all" dirty="0"/>
              <a:t>Statement 12. Hereditary hemorrhagic telangiectasias (HHT) Identification</a:t>
            </a:r>
            <a:endParaRPr lang="en-US" sz="34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440227" y="1240290"/>
            <a:ext cx="11311546" cy="4799103"/>
          </a:xfrm>
        </p:spPr>
        <p:txBody>
          <a:bodyPr>
            <a:noAutofit/>
          </a:bodyPr>
          <a:lstStyle/>
          <a:p>
            <a:pPr marL="0" indent="0">
              <a:buNone/>
            </a:pPr>
            <a:r>
              <a:rPr lang="en-US" sz="1500" b="1" dirty="0"/>
              <a:t>Action Statement Profile</a:t>
            </a:r>
          </a:p>
          <a:p>
            <a:pPr lvl="0"/>
            <a:r>
              <a:rPr lang="en-US" sz="1500" b="1" u="sng" dirty="0"/>
              <a:t>Quality improvement opportunity</a:t>
            </a:r>
            <a:r>
              <a:rPr lang="en-US" sz="1500" b="1" dirty="0"/>
              <a:t>: </a:t>
            </a:r>
            <a:r>
              <a:rPr lang="en-US" sz="1500" dirty="0"/>
              <a:t>To identify patients with HHT and refer them to the appropriate specialist for assessment and management of associated conditions; (National Quality Strategy Domains: Patient Safety, Prevention and Treatment of Leading Causes of Morbidity and Mortality)</a:t>
            </a:r>
          </a:p>
          <a:p>
            <a:r>
              <a:rPr lang="en-US" sz="1500" b="1" u="sng" dirty="0"/>
              <a:t>Level of Confidence in Evidence</a:t>
            </a:r>
            <a:r>
              <a:rPr lang="en-US" sz="1500" dirty="0"/>
              <a:t>: High</a:t>
            </a:r>
          </a:p>
          <a:p>
            <a:r>
              <a:rPr lang="en-US" sz="1500" b="1" u="sng" dirty="0"/>
              <a:t>Aggregate Evidence Quality</a:t>
            </a:r>
            <a:r>
              <a:rPr lang="en-US" sz="1500" dirty="0"/>
              <a:t>: Grade B, based on systematic reviews of observational studies, randomized trials and cross-sectional studies</a:t>
            </a:r>
          </a:p>
          <a:p>
            <a:r>
              <a:rPr lang="en-US" sz="1500" b="1" u="sng" dirty="0"/>
              <a:t>Benefit-Harm Assessment</a:t>
            </a:r>
            <a:r>
              <a:rPr lang="en-US" sz="1500" dirty="0"/>
              <a:t>: Preponderance of benefit over harm</a:t>
            </a:r>
          </a:p>
          <a:p>
            <a:r>
              <a:rPr lang="en-US" sz="1500" b="1" u="sng" dirty="0"/>
              <a:t>Value Judgments</a:t>
            </a:r>
            <a:r>
              <a:rPr lang="en-US" sz="1500" dirty="0"/>
              <a:t>: The GDG felt HHT is perhaps underdiagnosed or diagnosed after delays, and felt clinicians are often unfamiliar with the criteria for diagnosing HHT </a:t>
            </a:r>
          </a:p>
          <a:p>
            <a:r>
              <a:rPr lang="en-US" sz="1500" b="1" u="sng" dirty="0"/>
              <a:t>Intentional Vagueness</a:t>
            </a:r>
            <a:r>
              <a:rPr lang="en-US" sz="1500" dirty="0"/>
              <a:t>: None</a:t>
            </a:r>
          </a:p>
          <a:p>
            <a:r>
              <a:rPr lang="en-US" sz="1500" b="1" u="sng" dirty="0"/>
              <a:t>Role of Patient Preferences</a:t>
            </a:r>
            <a:r>
              <a:rPr lang="en-US" sz="1500" dirty="0"/>
              <a:t>: None</a:t>
            </a:r>
          </a:p>
          <a:p>
            <a:r>
              <a:rPr lang="en-US" sz="1500" b="1" u="sng" dirty="0"/>
              <a:t>Exclusions</a:t>
            </a:r>
            <a:r>
              <a:rPr lang="en-US" sz="1500" dirty="0"/>
              <a:t>: None		</a:t>
            </a:r>
          </a:p>
          <a:p>
            <a:r>
              <a:rPr lang="en-US" sz="1500" b="1" u="sng" dirty="0"/>
              <a:t>Policy Level</a:t>
            </a:r>
            <a:r>
              <a:rPr lang="en-US" sz="1500" dirty="0"/>
              <a:t>: Recommendation</a:t>
            </a:r>
          </a:p>
          <a:p>
            <a:r>
              <a:rPr lang="en-US" sz="1500" b="1" u="sng" dirty="0"/>
              <a:t>Differences of Opinion</a:t>
            </a:r>
            <a:r>
              <a:rPr lang="en-US" sz="15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820879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21921" y="66025"/>
            <a:ext cx="12226833" cy="1325563"/>
          </a:xfrm>
        </p:spPr>
        <p:txBody>
          <a:bodyPr>
            <a:normAutofit/>
          </a:bodyPr>
          <a:lstStyle/>
          <a:p>
            <a:r>
              <a:rPr lang="en-US" sz="3500" cap="all" dirty="0"/>
              <a:t>Statement 13. Patient education and prevention</a:t>
            </a:r>
            <a:endParaRPr lang="en-US" sz="35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492366" y="1702613"/>
            <a:ext cx="11207268" cy="3221725"/>
          </a:xfrm>
        </p:spPr>
        <p:txBody>
          <a:bodyPr>
            <a:noAutofit/>
          </a:bodyPr>
          <a:lstStyle/>
          <a:p>
            <a:pPr marL="0" indent="0">
              <a:buNone/>
            </a:pPr>
            <a:r>
              <a:rPr lang="en-US" sz="2000" b="1" cap="all" dirty="0"/>
              <a:t>Statement 13. Patient education and prevention:</a:t>
            </a:r>
            <a:r>
              <a:rPr lang="en-US" sz="2000" dirty="0"/>
              <a:t> </a:t>
            </a:r>
            <a:r>
              <a:rPr lang="en-US" sz="2000" b="1" dirty="0"/>
              <a:t>The clinician should educate patients with nosebleeds and their caregivers about preventive measures for nosebleeds, home treatment for nosebleeds, and indications to seek additional medical care</a:t>
            </a:r>
            <a:r>
              <a:rPr lang="en-US" sz="2000" dirty="0"/>
              <a:t>. </a:t>
            </a:r>
            <a:r>
              <a:rPr lang="en-US" sz="2000" i="1" u="sng" dirty="0"/>
              <a:t>Recommendation based on systematic reviews with a preponderance of benefit over harm.</a:t>
            </a:r>
          </a:p>
          <a:p>
            <a:pPr marL="0" indent="0">
              <a:buNone/>
            </a:pPr>
            <a:endParaRPr lang="en-US" sz="2000" i="1" u="sng" dirty="0"/>
          </a:p>
          <a:p>
            <a:pPr marL="0" lvl="0" indent="0">
              <a:buNone/>
            </a:pPr>
            <a:r>
              <a:rPr lang="en-US" sz="2000" b="1" u="sng" dirty="0"/>
              <a:t>Benefit</a:t>
            </a:r>
            <a:r>
              <a:rPr lang="en-US" sz="2000" b="1" dirty="0"/>
              <a:t>: </a:t>
            </a:r>
            <a:r>
              <a:rPr lang="en-US" sz="2000" dirty="0"/>
              <a:t>Reduce patient anxiety, foster patient empowerment, reduce nosebleed recurrence, reduce medical utilization, prevent use of improper or ineffective treatments</a:t>
            </a:r>
          </a:p>
          <a:p>
            <a:pPr marL="0" lvl="0" indent="0">
              <a:buNone/>
            </a:pPr>
            <a:endParaRPr lang="en-US" sz="2000" b="1" u="sng" dirty="0"/>
          </a:p>
          <a:p>
            <a:pPr marL="0" indent="0">
              <a:buNone/>
            </a:pPr>
            <a:r>
              <a:rPr lang="en-US" sz="2000" b="1" u="sng" dirty="0"/>
              <a:t>Risks, harms, costs</a:t>
            </a:r>
            <a:r>
              <a:rPr lang="en-US" sz="2000" b="1" dirty="0"/>
              <a:t>: </a:t>
            </a:r>
            <a:r>
              <a:rPr lang="en-US" sz="2000" dirty="0"/>
              <a:t>Time to educate patients and caregivers, cost of educational materials</a:t>
            </a:r>
          </a:p>
          <a:p>
            <a:pPr marL="0" indent="0">
              <a:buNone/>
            </a:pPr>
            <a:endParaRPr lang="en-US" sz="2200" b="1" u="sng" dirty="0"/>
          </a:p>
        </p:txBody>
      </p:sp>
    </p:spTree>
    <p:extLst>
      <p:ext uri="{BB962C8B-B14F-4D97-AF65-F5344CB8AC3E}">
        <p14:creationId xmlns:p14="http://schemas.microsoft.com/office/powerpoint/2010/main" val="487831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200297" y="0"/>
            <a:ext cx="11991703" cy="1240290"/>
          </a:xfrm>
        </p:spPr>
        <p:txBody>
          <a:bodyPr>
            <a:normAutofit/>
          </a:bodyPr>
          <a:lstStyle/>
          <a:p>
            <a:r>
              <a:rPr lang="en-US" sz="3500" cap="all" dirty="0"/>
              <a:t>Statement 13. Patient education and prevention</a:t>
            </a:r>
            <a:endParaRPr lang="en-US" sz="35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440227" y="1299013"/>
            <a:ext cx="11311546" cy="4799103"/>
          </a:xfrm>
        </p:spPr>
        <p:txBody>
          <a:bodyPr>
            <a:noAutofit/>
          </a:bodyPr>
          <a:lstStyle/>
          <a:p>
            <a:pPr marL="0" indent="0">
              <a:buNone/>
            </a:pPr>
            <a:r>
              <a:rPr lang="en-US" sz="1500" b="1" dirty="0"/>
              <a:t>Action Statement Profile</a:t>
            </a:r>
          </a:p>
          <a:p>
            <a:pPr lvl="0"/>
            <a:r>
              <a:rPr lang="en-US" sz="1500" b="1" u="sng" dirty="0"/>
              <a:t>Quality improvement opportunity</a:t>
            </a:r>
            <a:r>
              <a:rPr lang="en-US" sz="1500" b="1" dirty="0"/>
              <a:t>: </a:t>
            </a:r>
            <a:r>
              <a:rPr lang="en-US" sz="1500" dirty="0"/>
              <a:t>To educate patients and caregivers regarding home control for nosebleeds, preventive measures for nosebleeds, and when to seek medical care; (National Quality Strategy Domains: Patient Safety, Person and Family Centered Care, Prevention and Treatment of Leading Causes of Morbidity and Mortality)</a:t>
            </a:r>
          </a:p>
          <a:p>
            <a:pPr lvl="0"/>
            <a:r>
              <a:rPr lang="en-US" sz="1500" b="1" u="sng" dirty="0"/>
              <a:t>Level of Confidence in Evidence</a:t>
            </a:r>
            <a:r>
              <a:rPr lang="en-US" sz="1500" dirty="0"/>
              <a:t>: Medium</a:t>
            </a:r>
          </a:p>
          <a:p>
            <a:r>
              <a:rPr lang="en-US" sz="1500" b="1" u="sng" dirty="0"/>
              <a:t>Aggregate Evidence Quality</a:t>
            </a:r>
            <a:r>
              <a:rPr lang="en-US" sz="1500" dirty="0"/>
              <a:t>: Grade B, based on systematic reviews that suggest benefit on patient anxiety and comfort for other conditions</a:t>
            </a:r>
          </a:p>
          <a:p>
            <a:r>
              <a:rPr lang="en-US" sz="1500" b="1" u="sng" dirty="0"/>
              <a:t>Benefit-Harm Assessment</a:t>
            </a:r>
            <a:r>
              <a:rPr lang="en-US" sz="1500" dirty="0"/>
              <a:t>: Preponderance of benefit over harm</a:t>
            </a:r>
          </a:p>
          <a:p>
            <a:r>
              <a:rPr lang="en-US" sz="1500" b="1" u="sng" dirty="0"/>
              <a:t>Value Judgments</a:t>
            </a:r>
            <a:r>
              <a:rPr lang="en-US" sz="1500" dirty="0"/>
              <a:t>: None</a:t>
            </a:r>
          </a:p>
          <a:p>
            <a:r>
              <a:rPr lang="en-US" sz="1500" b="1" u="sng" dirty="0"/>
              <a:t>Intentional Vagueness</a:t>
            </a:r>
            <a:r>
              <a:rPr lang="en-US" sz="1500" dirty="0"/>
              <a:t>: Method and content of the education is not specified because there are no studies that specifically address education about nosebleeds</a:t>
            </a:r>
          </a:p>
          <a:p>
            <a:r>
              <a:rPr lang="en-US" sz="1500" b="1" u="sng" dirty="0"/>
              <a:t>Role of Patient Preferences</a:t>
            </a:r>
            <a:r>
              <a:rPr lang="en-US" sz="1500" dirty="0"/>
              <a:t>: None</a:t>
            </a:r>
          </a:p>
          <a:p>
            <a:r>
              <a:rPr lang="en-US" sz="1500" b="1" u="sng" dirty="0"/>
              <a:t>Exclusions</a:t>
            </a:r>
            <a:r>
              <a:rPr lang="en-US" sz="1500" dirty="0"/>
              <a:t>: None		</a:t>
            </a:r>
          </a:p>
          <a:p>
            <a:r>
              <a:rPr lang="en-US" sz="1500" b="1" u="sng" dirty="0"/>
              <a:t>Policy Level</a:t>
            </a:r>
            <a:r>
              <a:rPr lang="en-US" sz="1500" dirty="0"/>
              <a:t>: Recommendation</a:t>
            </a:r>
          </a:p>
          <a:p>
            <a:r>
              <a:rPr lang="en-US" sz="1500" b="1" u="sng" dirty="0"/>
              <a:t>Differences of Opinion</a:t>
            </a:r>
            <a:r>
              <a:rPr lang="en-US" sz="15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3591462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48AC-8E13-459A-8DA9-637FC685CAD6}"/>
              </a:ext>
            </a:extLst>
          </p:cNvPr>
          <p:cNvSpPr>
            <a:spLocks noGrp="1"/>
          </p:cNvSpPr>
          <p:nvPr>
            <p:ph type="title"/>
          </p:nvPr>
        </p:nvSpPr>
        <p:spPr>
          <a:xfrm>
            <a:off x="332406" y="-158338"/>
            <a:ext cx="10515600" cy="1325563"/>
          </a:xfrm>
        </p:spPr>
        <p:txBody>
          <a:bodyPr/>
          <a:lstStyle/>
          <a:p>
            <a:r>
              <a:rPr lang="en-US" dirty="0"/>
              <a:t>Patient Handout: Nosebleed FAQs</a:t>
            </a:r>
          </a:p>
        </p:txBody>
      </p:sp>
      <p:pic>
        <p:nvPicPr>
          <p:cNvPr id="3" name="Picture 2">
            <a:extLst>
              <a:ext uri="{FF2B5EF4-FFF2-40B4-BE49-F238E27FC236}">
                <a16:creationId xmlns:a16="http://schemas.microsoft.com/office/drawing/2014/main" id="{D827B93A-44D4-4803-B98B-B51ECAE45C6A}"/>
              </a:ext>
            </a:extLst>
          </p:cNvPr>
          <p:cNvPicPr>
            <a:picLocks noChangeAspect="1"/>
          </p:cNvPicPr>
          <p:nvPr/>
        </p:nvPicPr>
        <p:blipFill>
          <a:blip r:embed="rId2"/>
          <a:stretch>
            <a:fillRect/>
          </a:stretch>
        </p:blipFill>
        <p:spPr>
          <a:xfrm>
            <a:off x="2835479" y="881662"/>
            <a:ext cx="5226341" cy="5482886"/>
          </a:xfrm>
          <a:prstGeom prst="rect">
            <a:avLst/>
          </a:prstGeom>
        </p:spPr>
      </p:pic>
    </p:spTree>
    <p:extLst>
      <p:ext uri="{BB962C8B-B14F-4D97-AF65-F5344CB8AC3E}">
        <p14:creationId xmlns:p14="http://schemas.microsoft.com/office/powerpoint/2010/main" val="1158416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121921" y="-61454"/>
            <a:ext cx="12226833" cy="1325563"/>
          </a:xfrm>
        </p:spPr>
        <p:txBody>
          <a:bodyPr>
            <a:normAutofit/>
          </a:bodyPr>
          <a:lstStyle/>
          <a:p>
            <a:r>
              <a:rPr lang="en-US" sz="3700" cap="all" dirty="0"/>
              <a:t>Statement 14. Nosebleed outcomes</a:t>
            </a:r>
            <a:endParaRPr lang="en-US" sz="37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411125" y="1276709"/>
            <a:ext cx="11719356" cy="4041912"/>
          </a:xfrm>
        </p:spPr>
        <p:txBody>
          <a:bodyPr>
            <a:noAutofit/>
          </a:bodyPr>
          <a:lstStyle/>
          <a:p>
            <a:pPr marL="0" indent="0">
              <a:buNone/>
            </a:pPr>
            <a:r>
              <a:rPr lang="en-US" sz="2000" b="1" cap="all" dirty="0"/>
              <a:t>Statement 14. Nosebleed outcomes</a:t>
            </a:r>
            <a:r>
              <a:rPr lang="en-US" sz="2000" cap="all" dirty="0"/>
              <a:t>:</a:t>
            </a:r>
            <a:r>
              <a:rPr lang="en-US" sz="2000" dirty="0"/>
              <a:t> </a:t>
            </a:r>
            <a:r>
              <a:rPr lang="en-US" sz="2000" b="1" dirty="0"/>
              <a:t>The clinician or designee should document the outcome of intervention within 30 days or document transition of care in patients who had a nosebleed treated with </a:t>
            </a:r>
            <a:r>
              <a:rPr lang="en-US" sz="2000" b="1" dirty="0" err="1"/>
              <a:t>nonresorbable</a:t>
            </a:r>
            <a:r>
              <a:rPr lang="en-US" sz="2000" b="1" dirty="0"/>
              <a:t> packing, surgery, or arterial ligation/embolization. </a:t>
            </a:r>
            <a:r>
              <a:rPr lang="en-US" sz="2000" i="1" u="sng" dirty="0"/>
              <a:t>Recommendation based on observational studies with a preponderance of benefit over harm.</a:t>
            </a:r>
            <a:endParaRPr lang="en-US" sz="2000" u="sng" dirty="0"/>
          </a:p>
          <a:p>
            <a:pPr marL="0" indent="0">
              <a:buNone/>
            </a:pPr>
            <a:endParaRPr lang="en-US" sz="2000" i="1" u="sng" dirty="0"/>
          </a:p>
          <a:p>
            <a:pPr marL="0" lvl="0" indent="0">
              <a:buNone/>
            </a:pPr>
            <a:r>
              <a:rPr lang="en-US" sz="2000" b="1" u="sng" dirty="0"/>
              <a:t>Benefit</a:t>
            </a:r>
            <a:r>
              <a:rPr lang="en-US" sz="2000" b="1" dirty="0"/>
              <a:t>: </a:t>
            </a:r>
            <a:r>
              <a:rPr lang="en-US" sz="2000" dirty="0"/>
              <a:t>Improve patient outcomes by identifying patients who need additional care, evaluate the effectiveness of our interventions, assess patient satisfaction</a:t>
            </a:r>
          </a:p>
          <a:p>
            <a:pPr marL="0" lvl="0" indent="0">
              <a:buNone/>
            </a:pPr>
            <a:endParaRPr lang="en-US" sz="2000" b="1" u="sng" dirty="0"/>
          </a:p>
          <a:p>
            <a:pPr marL="0" indent="0">
              <a:buNone/>
            </a:pPr>
            <a:r>
              <a:rPr lang="en-US" sz="2000" b="1" u="sng" dirty="0"/>
              <a:t>Risks, harms, costs</a:t>
            </a:r>
            <a:r>
              <a:rPr lang="en-US" sz="2000" b="1" dirty="0"/>
              <a:t>: </a:t>
            </a:r>
            <a:r>
              <a:rPr lang="en-US" sz="2000" dirty="0"/>
              <a:t>Administrative burden, both cost and time, of obtaining follow-up data </a:t>
            </a:r>
          </a:p>
          <a:p>
            <a:pPr marL="0" indent="0">
              <a:buNone/>
            </a:pPr>
            <a:endParaRPr lang="en-US" sz="2200" b="1" u="sng" dirty="0"/>
          </a:p>
        </p:txBody>
      </p:sp>
    </p:spTree>
    <p:extLst>
      <p:ext uri="{BB962C8B-B14F-4D97-AF65-F5344CB8AC3E}">
        <p14:creationId xmlns:p14="http://schemas.microsoft.com/office/powerpoint/2010/main" val="3881238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200297" y="-94004"/>
            <a:ext cx="14038217" cy="1240290"/>
          </a:xfrm>
        </p:spPr>
        <p:txBody>
          <a:bodyPr>
            <a:normAutofit/>
          </a:bodyPr>
          <a:lstStyle/>
          <a:p>
            <a:r>
              <a:rPr lang="en-US" sz="3700" cap="all" dirty="0"/>
              <a:t>Statement 14. Nosebleed outcomes</a:t>
            </a:r>
            <a:endParaRPr lang="en-US" sz="3700" dirty="0"/>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320586" y="832894"/>
            <a:ext cx="11311546" cy="4926971"/>
          </a:xfrm>
        </p:spPr>
        <p:txBody>
          <a:bodyPr>
            <a:noAutofit/>
          </a:bodyPr>
          <a:lstStyle/>
          <a:p>
            <a:pPr marL="0" indent="0">
              <a:buNone/>
            </a:pPr>
            <a:r>
              <a:rPr lang="en-US" sz="1500" b="1" dirty="0"/>
              <a:t>Action Statement Profile</a:t>
            </a:r>
          </a:p>
          <a:p>
            <a:pPr lvl="0"/>
            <a:r>
              <a:rPr lang="en-US" sz="1500" b="1" u="sng" dirty="0"/>
              <a:t>Quality improvement opportunity</a:t>
            </a:r>
            <a:r>
              <a:rPr lang="en-US" sz="1500" b="1" dirty="0"/>
              <a:t>: </a:t>
            </a:r>
            <a:r>
              <a:rPr lang="en-US" sz="1500" dirty="0"/>
              <a:t>To encourage clinicians to systematically obtain follow-up data for patients treated for nose bleeds. Potential for clinicians to assess interventions and improve outcomes. (National Quality Strategy Domains: Patient Safety, Person and Family Centered Care, Effective Communication and Care Coordination)</a:t>
            </a:r>
          </a:p>
          <a:p>
            <a:pPr lvl="0"/>
            <a:r>
              <a:rPr lang="en-US" sz="1500" b="1" u="sng" dirty="0"/>
              <a:t>Level of Confidence in Evidence</a:t>
            </a:r>
            <a:r>
              <a:rPr lang="en-US" sz="1500" dirty="0"/>
              <a:t>: Medium</a:t>
            </a:r>
          </a:p>
          <a:p>
            <a:r>
              <a:rPr lang="en-US" sz="1500" b="1" u="sng" dirty="0"/>
              <a:t>Aggregate Evidence Quality</a:t>
            </a:r>
            <a:r>
              <a:rPr lang="en-US" sz="1500" dirty="0"/>
              <a:t>: Grade C, based on observational studies and large-scale audit that document up to 50% relapse rate</a:t>
            </a:r>
          </a:p>
          <a:p>
            <a:r>
              <a:rPr lang="en-US" sz="1500" b="1" u="sng" dirty="0"/>
              <a:t>Benefit-Harm Assessment</a:t>
            </a:r>
            <a:r>
              <a:rPr lang="en-US" sz="1500" dirty="0"/>
              <a:t>: Preponderance of benefit over harm</a:t>
            </a:r>
          </a:p>
          <a:p>
            <a:r>
              <a:rPr lang="en-US" sz="1500" b="1" u="sng" dirty="0"/>
              <a:t>Value Judgments</a:t>
            </a:r>
            <a:r>
              <a:rPr lang="en-US" sz="1500" dirty="0"/>
              <a:t>: The GDG felt that follow-up of treated nosebleed patients varied widely.  The group also perceived lack of knowledge by individual clinicians as well as in the literature about the effectiveness of interventions for nosebleeds as well as the re-bleed rates for treated patients </a:t>
            </a:r>
          </a:p>
          <a:p>
            <a:r>
              <a:rPr lang="en-US" sz="1500" b="1" u="sng" dirty="0"/>
              <a:t>Intentional Vagueness</a:t>
            </a:r>
            <a:r>
              <a:rPr lang="en-US" sz="1500" dirty="0"/>
              <a:t>: The 30-day outcome suggestion is a broad range that may not be applicable to all patients. The group was also intentionally vague about specifying the method to determine and document outcomes, leaving this up to the discretion of the clinician</a:t>
            </a:r>
          </a:p>
          <a:p>
            <a:r>
              <a:rPr lang="en-US" sz="1500" b="1" u="sng" dirty="0"/>
              <a:t>Role of Patient Preferences</a:t>
            </a:r>
            <a:r>
              <a:rPr lang="en-US" sz="1500" dirty="0"/>
              <a:t>: None</a:t>
            </a:r>
          </a:p>
          <a:p>
            <a:r>
              <a:rPr lang="en-US" sz="1500" b="1" u="sng" dirty="0"/>
              <a:t>Exclusions</a:t>
            </a:r>
            <a:r>
              <a:rPr lang="en-US" sz="1500" dirty="0"/>
              <a:t>: None		</a:t>
            </a:r>
          </a:p>
          <a:p>
            <a:r>
              <a:rPr lang="en-US" sz="1500" b="1" u="sng" dirty="0"/>
              <a:t>Policy Level</a:t>
            </a:r>
            <a:r>
              <a:rPr lang="en-US" sz="1500" dirty="0"/>
              <a:t>: Recommendation</a:t>
            </a:r>
          </a:p>
          <a:p>
            <a:r>
              <a:rPr lang="en-US" sz="1500" b="1" u="sng" dirty="0"/>
              <a:t>Differences of Opinion</a:t>
            </a:r>
            <a:r>
              <a:rPr lang="en-US" sz="1500" dirty="0"/>
              <a:t>: None</a:t>
            </a:r>
          </a:p>
          <a:p>
            <a:endParaRPr lang="en-US" sz="1500" b="1" dirty="0"/>
          </a:p>
          <a:p>
            <a:pPr marL="0" indent="0">
              <a:buNone/>
            </a:pPr>
            <a:endParaRPr lang="en-US" sz="2200" b="1" u="sng" dirty="0"/>
          </a:p>
        </p:txBody>
      </p:sp>
    </p:spTree>
    <p:extLst>
      <p:ext uri="{BB962C8B-B14F-4D97-AF65-F5344CB8AC3E}">
        <p14:creationId xmlns:p14="http://schemas.microsoft.com/office/powerpoint/2010/main" val="164333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425840" y="4398"/>
            <a:ext cx="10515600" cy="1325563"/>
          </a:xfrm>
        </p:spPr>
        <p:txBody>
          <a:bodyPr>
            <a:normAutofit/>
          </a:bodyPr>
          <a:lstStyle/>
          <a:p>
            <a:r>
              <a:rPr lang="en-US" sz="3700" dirty="0"/>
              <a:t>Clinical Practice Guidelines (CPG) Goals</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838200" y="1316471"/>
            <a:ext cx="10515600" cy="3956610"/>
          </a:xfrm>
        </p:spPr>
        <p:txBody>
          <a:bodyPr/>
          <a:lstStyle/>
          <a:p>
            <a:r>
              <a:rPr lang="en-US" sz="2200" dirty="0"/>
              <a:t>Focus on quality improvement opportunities</a:t>
            </a:r>
          </a:p>
          <a:p>
            <a:r>
              <a:rPr lang="en-US" sz="2200" dirty="0"/>
              <a:t>Define actionable recommendations for clinicians regardless of discipline to improve care</a:t>
            </a:r>
          </a:p>
          <a:p>
            <a:r>
              <a:rPr lang="en-US" sz="2200" dirty="0"/>
              <a:t>The guideline is not intended to be comprehensive</a:t>
            </a:r>
          </a:p>
          <a:p>
            <a:r>
              <a:rPr lang="en-US" sz="2200" dirty="0"/>
              <a:t>The guideline is not intended to limit or restrict care provided by clinicians to individual patients </a:t>
            </a:r>
          </a:p>
          <a:p>
            <a:endParaRPr lang="en-US" dirty="0"/>
          </a:p>
        </p:txBody>
      </p:sp>
      <p:pic>
        <p:nvPicPr>
          <p:cNvPr id="4" name="Picture 2">
            <a:extLst>
              <a:ext uri="{FF2B5EF4-FFF2-40B4-BE49-F238E27FC236}">
                <a16:creationId xmlns:a16="http://schemas.microsoft.com/office/drawing/2014/main" id="{8EFD6FDE-474E-49F9-8D71-91E13EBC1A0C}"/>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1630" b="25482"/>
          <a:stretch/>
        </p:blipFill>
        <p:spPr bwMode="auto">
          <a:xfrm>
            <a:off x="3403058" y="3719714"/>
            <a:ext cx="4762500" cy="16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908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9CC4-C8B0-41D3-B453-92B1D7C8A56B}"/>
              </a:ext>
            </a:extLst>
          </p:cNvPr>
          <p:cNvSpPr>
            <a:spLocks noGrp="1"/>
          </p:cNvSpPr>
          <p:nvPr>
            <p:ph type="title"/>
          </p:nvPr>
        </p:nvSpPr>
        <p:spPr/>
        <p:txBody>
          <a:bodyPr>
            <a:normAutofit/>
          </a:bodyPr>
          <a:lstStyle/>
          <a:p>
            <a:r>
              <a:rPr lang="en-US" sz="3700" dirty="0"/>
              <a:t>CPG Algorithm</a:t>
            </a:r>
          </a:p>
        </p:txBody>
      </p:sp>
      <p:sp>
        <p:nvSpPr>
          <p:cNvPr id="3" name="Content Placeholder 2">
            <a:extLst>
              <a:ext uri="{FF2B5EF4-FFF2-40B4-BE49-F238E27FC236}">
                <a16:creationId xmlns:a16="http://schemas.microsoft.com/office/drawing/2014/main" id="{0431A5B9-0B8E-4528-B592-92DB0C73183F}"/>
              </a:ext>
            </a:extLst>
          </p:cNvPr>
          <p:cNvSpPr>
            <a:spLocks noGrp="1"/>
          </p:cNvSpPr>
          <p:nvPr>
            <p:ph idx="1"/>
          </p:nvPr>
        </p:nvSpPr>
        <p:spPr>
          <a:xfrm>
            <a:off x="938867" y="2045224"/>
            <a:ext cx="4810125" cy="1325563"/>
          </a:xfrm>
        </p:spPr>
        <p:txBody>
          <a:bodyPr>
            <a:normAutofit/>
          </a:bodyPr>
          <a:lstStyle/>
          <a:p>
            <a:pPr marL="0" indent="0">
              <a:buNone/>
            </a:pPr>
            <a:r>
              <a:rPr lang="en-US" sz="2200" dirty="0"/>
              <a:t>Algorithm showing the interrelationship of guideline key action statements</a:t>
            </a:r>
          </a:p>
        </p:txBody>
      </p:sp>
      <p:pic>
        <p:nvPicPr>
          <p:cNvPr id="5" name="Picture 4" descr="A close up of a map&#10;&#10;Description automatically generated">
            <a:extLst>
              <a:ext uri="{FF2B5EF4-FFF2-40B4-BE49-F238E27FC236}">
                <a16:creationId xmlns:a16="http://schemas.microsoft.com/office/drawing/2014/main" id="{B98CCB31-FE60-40CF-9FDF-6709CEF127BD}"/>
              </a:ext>
            </a:extLst>
          </p:cNvPr>
          <p:cNvPicPr>
            <a:picLocks noChangeAspect="1"/>
          </p:cNvPicPr>
          <p:nvPr/>
        </p:nvPicPr>
        <p:blipFill rotWithShape="1">
          <a:blip r:embed="rId2"/>
          <a:srcRect t="2538" b="1765"/>
          <a:stretch/>
        </p:blipFill>
        <p:spPr>
          <a:xfrm>
            <a:off x="6289061" y="100668"/>
            <a:ext cx="5064739" cy="6325300"/>
          </a:xfrm>
          <a:prstGeom prst="rect">
            <a:avLst/>
          </a:prstGeom>
        </p:spPr>
      </p:pic>
    </p:spTree>
    <p:extLst>
      <p:ext uri="{BB962C8B-B14F-4D97-AF65-F5344CB8AC3E}">
        <p14:creationId xmlns:p14="http://schemas.microsoft.com/office/powerpoint/2010/main" val="1921421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DA2-BB4D-44A8-991A-BC51C51A70D3}"/>
              </a:ext>
            </a:extLst>
          </p:cNvPr>
          <p:cNvSpPr>
            <a:spLocks noGrp="1"/>
          </p:cNvSpPr>
          <p:nvPr>
            <p:ph type="title"/>
          </p:nvPr>
        </p:nvSpPr>
        <p:spPr>
          <a:xfrm>
            <a:off x="242582" y="88288"/>
            <a:ext cx="10515600" cy="1325563"/>
          </a:xfrm>
        </p:spPr>
        <p:txBody>
          <a:bodyPr>
            <a:normAutofit/>
          </a:bodyPr>
          <a:lstStyle/>
          <a:p>
            <a:r>
              <a:rPr lang="en-US" sz="3700" dirty="0"/>
              <a:t>Research Needs</a:t>
            </a:r>
          </a:p>
        </p:txBody>
      </p:sp>
      <p:sp>
        <p:nvSpPr>
          <p:cNvPr id="3" name="Content Placeholder 2">
            <a:extLst>
              <a:ext uri="{FF2B5EF4-FFF2-40B4-BE49-F238E27FC236}">
                <a16:creationId xmlns:a16="http://schemas.microsoft.com/office/drawing/2014/main" id="{83DFBFFE-DDB1-4B5B-9828-F74A2AAC3D3B}"/>
              </a:ext>
            </a:extLst>
          </p:cNvPr>
          <p:cNvSpPr>
            <a:spLocks noGrp="1"/>
          </p:cNvSpPr>
          <p:nvPr>
            <p:ph idx="1"/>
          </p:nvPr>
        </p:nvSpPr>
        <p:spPr>
          <a:xfrm>
            <a:off x="511029" y="1891251"/>
            <a:ext cx="10515600" cy="1865531"/>
          </a:xfrm>
        </p:spPr>
        <p:txBody>
          <a:bodyPr/>
          <a:lstStyle/>
          <a:p>
            <a:pPr marL="0" indent="0">
              <a:buNone/>
            </a:pPr>
            <a:r>
              <a:rPr lang="en-US" sz="2200" dirty="0"/>
              <a:t>While nosebleeds are common, with an evolving wide variety of treatment strategies, the number of high-quality studies on nosebleed diagnosis and treatment is surprisingly small. We provide a list to guide ongoing and future study of epistaxis.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6768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DA2-BB4D-44A8-991A-BC51C51A70D3}"/>
              </a:ext>
            </a:extLst>
          </p:cNvPr>
          <p:cNvSpPr>
            <a:spLocks noGrp="1"/>
          </p:cNvSpPr>
          <p:nvPr>
            <p:ph type="title"/>
          </p:nvPr>
        </p:nvSpPr>
        <p:spPr>
          <a:xfrm>
            <a:off x="246923" y="64168"/>
            <a:ext cx="10515600" cy="1325563"/>
          </a:xfrm>
        </p:spPr>
        <p:txBody>
          <a:bodyPr>
            <a:normAutofit/>
          </a:bodyPr>
          <a:lstStyle/>
          <a:p>
            <a:r>
              <a:rPr lang="en-US" sz="3700" dirty="0"/>
              <a:t>Research Needs</a:t>
            </a:r>
          </a:p>
        </p:txBody>
      </p:sp>
      <p:sp>
        <p:nvSpPr>
          <p:cNvPr id="3" name="Content Placeholder 2">
            <a:extLst>
              <a:ext uri="{FF2B5EF4-FFF2-40B4-BE49-F238E27FC236}">
                <a16:creationId xmlns:a16="http://schemas.microsoft.com/office/drawing/2014/main" id="{83DFBFFE-DDB1-4B5B-9828-F74A2AAC3D3B}"/>
              </a:ext>
            </a:extLst>
          </p:cNvPr>
          <p:cNvSpPr>
            <a:spLocks noGrp="1"/>
          </p:cNvSpPr>
          <p:nvPr>
            <p:ph idx="1"/>
          </p:nvPr>
        </p:nvSpPr>
        <p:spPr>
          <a:xfrm>
            <a:off x="687199" y="1322388"/>
            <a:ext cx="10515600" cy="3956610"/>
          </a:xfrm>
        </p:spPr>
        <p:txBody>
          <a:bodyPr/>
          <a:lstStyle/>
          <a:p>
            <a:pPr marL="0" indent="0">
              <a:buNone/>
            </a:pPr>
            <a:r>
              <a:rPr lang="en-US" sz="2600" b="1" dirty="0"/>
              <a:t>Hot topics for nosebleed research will be:</a:t>
            </a:r>
          </a:p>
          <a:p>
            <a:pPr marL="0" indent="0">
              <a:buNone/>
            </a:pPr>
            <a:endParaRPr lang="en-US" dirty="0"/>
          </a:p>
          <a:p>
            <a:pPr marL="0" indent="0">
              <a:buNone/>
            </a:pPr>
            <a:r>
              <a:rPr lang="en-US" sz="2300" dirty="0" err="1"/>
              <a:t>Tranexamic</a:t>
            </a:r>
            <a:r>
              <a:rPr lang="en-US" sz="2300" dirty="0"/>
              <a:t> acid use</a:t>
            </a:r>
          </a:p>
          <a:p>
            <a:pPr marL="0" indent="0">
              <a:buNone/>
            </a:pPr>
            <a:r>
              <a:rPr lang="en-US" sz="2300" dirty="0"/>
              <a:t>Hypertension</a:t>
            </a:r>
          </a:p>
          <a:p>
            <a:pPr marL="0" indent="0">
              <a:buNone/>
            </a:pPr>
            <a:r>
              <a:rPr lang="en-US" sz="2300" dirty="0"/>
              <a:t>Use of Direct Anticoagulants and Nosebleeds</a:t>
            </a:r>
          </a:p>
          <a:p>
            <a:pPr marL="0" indent="0">
              <a:buNone/>
            </a:pPr>
            <a:r>
              <a:rPr lang="en-US" sz="2300" dirty="0"/>
              <a:t>Cost/Benefit Efficacy of Endoscopic Surgery for Nosebleed</a:t>
            </a:r>
          </a:p>
          <a:p>
            <a:pPr marL="0" indent="0">
              <a:buNone/>
            </a:pPr>
            <a:endParaRPr lang="en-US" dirty="0"/>
          </a:p>
        </p:txBody>
      </p:sp>
    </p:spTree>
    <p:extLst>
      <p:ext uri="{BB962C8B-B14F-4D97-AF65-F5344CB8AC3E}">
        <p14:creationId xmlns:p14="http://schemas.microsoft.com/office/powerpoint/2010/main" val="316316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DA2-BB4D-44A8-991A-BC51C51A70D3}"/>
              </a:ext>
            </a:extLst>
          </p:cNvPr>
          <p:cNvSpPr>
            <a:spLocks noGrp="1"/>
          </p:cNvSpPr>
          <p:nvPr>
            <p:ph type="title"/>
          </p:nvPr>
        </p:nvSpPr>
        <p:spPr>
          <a:xfrm>
            <a:off x="132805" y="-339634"/>
            <a:ext cx="10515600" cy="1325563"/>
          </a:xfrm>
        </p:spPr>
        <p:txBody>
          <a:bodyPr>
            <a:normAutofit/>
          </a:bodyPr>
          <a:lstStyle/>
          <a:p>
            <a:r>
              <a:rPr lang="en-US" sz="3700" dirty="0"/>
              <a:t>Research Needs</a:t>
            </a:r>
          </a:p>
        </p:txBody>
      </p:sp>
      <p:sp>
        <p:nvSpPr>
          <p:cNvPr id="3" name="Content Placeholder 2">
            <a:extLst>
              <a:ext uri="{FF2B5EF4-FFF2-40B4-BE49-F238E27FC236}">
                <a16:creationId xmlns:a16="http://schemas.microsoft.com/office/drawing/2014/main" id="{83DFBFFE-DDB1-4B5B-9828-F74A2AAC3D3B}"/>
              </a:ext>
            </a:extLst>
          </p:cNvPr>
          <p:cNvSpPr>
            <a:spLocks noGrp="1"/>
          </p:cNvSpPr>
          <p:nvPr>
            <p:ph idx="1"/>
          </p:nvPr>
        </p:nvSpPr>
        <p:spPr>
          <a:xfrm>
            <a:off x="132805" y="276837"/>
            <a:ext cx="12059195" cy="5955306"/>
          </a:xfrm>
        </p:spPr>
        <p:txBody>
          <a:bodyPr>
            <a:normAutofit/>
          </a:bodyPr>
          <a:lstStyle/>
          <a:p>
            <a:pPr marL="0" indent="0">
              <a:buNone/>
            </a:pPr>
            <a:endParaRPr lang="en-US" dirty="0"/>
          </a:p>
          <a:p>
            <a:pPr marL="514350" lvl="0" indent="-514350">
              <a:buFont typeface="+mj-lt"/>
              <a:buAutoNum type="arabicPeriod"/>
            </a:pPr>
            <a:r>
              <a:rPr lang="en-US" sz="1400" dirty="0"/>
              <a:t>Determine predictive factors in history that can help identify patients needing prompt management. </a:t>
            </a:r>
          </a:p>
          <a:p>
            <a:pPr marL="514350" lvl="0" indent="-514350">
              <a:buFont typeface="+mj-lt"/>
              <a:buAutoNum type="arabicPeriod"/>
            </a:pPr>
            <a:r>
              <a:rPr lang="en-US" sz="1400" dirty="0"/>
              <a:t>Determine efficacy of various home measures and over the counter medications to treat epistaxis. Should these be recommended prior to medical evaluation and treatment?</a:t>
            </a:r>
          </a:p>
          <a:p>
            <a:pPr marL="514350" lvl="0" indent="-514350">
              <a:buFont typeface="+mj-lt"/>
              <a:buAutoNum type="arabicPeriod"/>
            </a:pPr>
            <a:r>
              <a:rPr lang="en-US" sz="1400" dirty="0"/>
              <a:t>Determine optimal duration and techniques for digital nasal compression to stop an active nosebleed.</a:t>
            </a:r>
          </a:p>
          <a:p>
            <a:pPr marL="514350" indent="-514350">
              <a:buFont typeface="+mj-lt"/>
              <a:buAutoNum type="arabicPeriod"/>
            </a:pPr>
            <a:r>
              <a:rPr lang="en-US" sz="1400" dirty="0"/>
              <a:t>Determine if application of vasoconstrictors is a useful early step to control acute nosebleeds.  What is the best timing and method for application of vasoconstrictors in relation to digital nasal compression? What are the effects of vasoconstrictors on short-term.</a:t>
            </a:r>
          </a:p>
          <a:p>
            <a:pPr marL="514350" lvl="0" indent="-514350">
              <a:buFont typeface="+mj-lt"/>
              <a:buAutoNum type="arabicPeriod"/>
            </a:pPr>
            <a:r>
              <a:rPr lang="en-US" sz="1400" dirty="0"/>
              <a:t>Determine the role and efficacy of hot water irrigation for treatment of severe or posterior epistaxis. (Schlegel-Wagner et al. Rhinology 2006)</a:t>
            </a:r>
          </a:p>
          <a:p>
            <a:pPr marL="514350" lvl="0" indent="-514350">
              <a:buFont typeface="+mj-lt"/>
              <a:buAutoNum type="arabicPeriod"/>
            </a:pPr>
            <a:r>
              <a:rPr lang="en-US" sz="1400" dirty="0"/>
              <a:t>Determine what factors in nasal packing will lead to short and long-term control of nosebleeds.  Duration</a:t>
            </a:r>
            <a:r>
              <a:rPr lang="en-US" sz="1400" b="1" dirty="0"/>
              <a:t> </a:t>
            </a:r>
            <a:r>
              <a:rPr lang="en-US" sz="1400" dirty="0"/>
              <a:t>of packing? Type of packing material?  Duration of observation after pack removal?  </a:t>
            </a:r>
          </a:p>
          <a:p>
            <a:pPr marL="514350" lvl="0" indent="-514350">
              <a:buFont typeface="+mj-lt"/>
              <a:buAutoNum type="arabicPeriod"/>
            </a:pPr>
            <a:r>
              <a:rPr lang="en-US" sz="1400" dirty="0"/>
              <a:t>Determine the indications for inpatient hospital observation or intensive care monitoring for patients with nosebleeds. After anterior nasal packing?  After posterior nasal packing?</a:t>
            </a:r>
          </a:p>
          <a:p>
            <a:pPr marL="514350" lvl="0" indent="-514350">
              <a:buFont typeface="+mj-lt"/>
              <a:buAutoNum type="arabicPeriod"/>
            </a:pPr>
            <a:r>
              <a:rPr lang="en-US" sz="1400" dirty="0"/>
              <a:t>Determine the most effective method for nasal cautery.  Silver nitrate versus other chemicals versus electrocautery? Does endoscopic visualization improve nosebleed control and/or reduce complications?</a:t>
            </a:r>
          </a:p>
          <a:p>
            <a:pPr marL="514350" lvl="0" indent="-514350">
              <a:buFont typeface="+mj-lt"/>
              <a:buAutoNum type="arabicPeriod"/>
            </a:pPr>
            <a:r>
              <a:rPr lang="en-US" sz="1400" dirty="0"/>
              <a:t>Determine whether bilateral simultaneous septal cautery causes septal perforation, and if so, how can we minimize this risk if both sides need treatment.</a:t>
            </a:r>
          </a:p>
          <a:p>
            <a:pPr marL="514350" lvl="0" indent="-514350">
              <a:buFont typeface="+mj-lt"/>
              <a:buAutoNum type="arabicPeriod"/>
            </a:pPr>
            <a:r>
              <a:rPr lang="en-US" sz="1400" dirty="0"/>
              <a:t>Determine differences in efficacy, comfort, and morbidity with the use of various dissolvable</a:t>
            </a:r>
            <a:r>
              <a:rPr lang="en-US" sz="1400" b="1" dirty="0"/>
              <a:t> </a:t>
            </a:r>
            <a:r>
              <a:rPr lang="en-US" sz="1400" dirty="0"/>
              <a:t>packing materials</a:t>
            </a:r>
            <a:r>
              <a:rPr lang="en-US" sz="1400" b="1" dirty="0"/>
              <a:t>.</a:t>
            </a:r>
            <a:br>
              <a:rPr lang="en-US" sz="1400" b="1" dirty="0"/>
            </a:br>
            <a:endParaRPr lang="en-US" sz="1400" dirty="0"/>
          </a:p>
        </p:txBody>
      </p:sp>
    </p:spTree>
    <p:extLst>
      <p:ext uri="{BB962C8B-B14F-4D97-AF65-F5344CB8AC3E}">
        <p14:creationId xmlns:p14="http://schemas.microsoft.com/office/powerpoint/2010/main" val="869531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DA2-BB4D-44A8-991A-BC51C51A70D3}"/>
              </a:ext>
            </a:extLst>
          </p:cNvPr>
          <p:cNvSpPr>
            <a:spLocks noGrp="1"/>
          </p:cNvSpPr>
          <p:nvPr>
            <p:ph type="title"/>
          </p:nvPr>
        </p:nvSpPr>
        <p:spPr>
          <a:xfrm>
            <a:off x="132805" y="-339634"/>
            <a:ext cx="10515600" cy="1325563"/>
          </a:xfrm>
        </p:spPr>
        <p:txBody>
          <a:bodyPr>
            <a:normAutofit/>
          </a:bodyPr>
          <a:lstStyle/>
          <a:p>
            <a:r>
              <a:rPr lang="en-US" sz="3700" dirty="0"/>
              <a:t>Research Needs (cont’d)</a:t>
            </a:r>
          </a:p>
        </p:txBody>
      </p:sp>
      <p:sp>
        <p:nvSpPr>
          <p:cNvPr id="3" name="Content Placeholder 2">
            <a:extLst>
              <a:ext uri="{FF2B5EF4-FFF2-40B4-BE49-F238E27FC236}">
                <a16:creationId xmlns:a16="http://schemas.microsoft.com/office/drawing/2014/main" id="{83DFBFFE-DDB1-4B5B-9828-F74A2AAC3D3B}"/>
              </a:ext>
            </a:extLst>
          </p:cNvPr>
          <p:cNvSpPr>
            <a:spLocks noGrp="1"/>
          </p:cNvSpPr>
          <p:nvPr>
            <p:ph idx="1"/>
          </p:nvPr>
        </p:nvSpPr>
        <p:spPr>
          <a:xfrm>
            <a:off x="132805" y="624480"/>
            <a:ext cx="11926390" cy="5121979"/>
          </a:xfrm>
        </p:spPr>
        <p:txBody>
          <a:bodyPr>
            <a:normAutofit lnSpcReduction="10000"/>
          </a:bodyPr>
          <a:lstStyle/>
          <a:p>
            <a:pPr marL="0" indent="0">
              <a:buNone/>
            </a:pPr>
            <a:endParaRPr lang="en-US" sz="1000" dirty="0"/>
          </a:p>
          <a:p>
            <a:pPr marL="514350" lvl="0" indent="-514350">
              <a:buFont typeface="+mj-lt"/>
              <a:buAutoNum type="arabicPeriod" startAt="11"/>
            </a:pPr>
            <a:r>
              <a:rPr lang="en-US" sz="1300" dirty="0"/>
              <a:t>Determine which patients </a:t>
            </a:r>
            <a:r>
              <a:rPr lang="en-US" sz="1400" dirty="0"/>
              <a:t>will benefit from use of systemic antibiotics after nasal packing, and study ideal length of therapy if antibiotic prophylaxis is prescribed.</a:t>
            </a:r>
          </a:p>
          <a:p>
            <a:pPr marL="514350" lvl="0" indent="-514350">
              <a:buFont typeface="+mj-lt"/>
              <a:buAutoNum type="arabicPeriod" startAt="11"/>
            </a:pPr>
            <a:r>
              <a:rPr lang="en-US" sz="1300" dirty="0"/>
              <a:t>Determine the most time and cost -efficient indications for use of nasal endoscopy for patients with epistaxis.</a:t>
            </a:r>
          </a:p>
          <a:p>
            <a:pPr marL="514350" lvl="0" indent="-514350">
              <a:buFont typeface="+mj-lt"/>
              <a:buAutoNum type="arabicPeriod" startAt="11"/>
            </a:pPr>
            <a:r>
              <a:rPr lang="en-US" sz="1300" dirty="0"/>
              <a:t>Determine whether hypertension</a:t>
            </a:r>
            <a:r>
              <a:rPr lang="en-US" sz="1300" b="1" dirty="0"/>
              <a:t> </a:t>
            </a:r>
            <a:r>
              <a:rPr lang="en-US" sz="1300" dirty="0"/>
              <a:t>actually causes recurrent or severe nosebleed.  What is the ideal management of elevated blood pressure in patients with recurrent epistaxis? With a severe acute nosebleed?</a:t>
            </a:r>
          </a:p>
          <a:p>
            <a:pPr marL="514350" indent="-514350">
              <a:buFont typeface="+mj-lt"/>
              <a:buAutoNum type="arabicPeriod" startAt="11"/>
            </a:pPr>
            <a:r>
              <a:rPr lang="en-US" sz="1400" dirty="0"/>
              <a:t>What is the optimal use of nasal saline and other lubricants and moisturizers for prevention of recurrent nosebleed?   </a:t>
            </a:r>
          </a:p>
          <a:p>
            <a:pPr marL="514350" lvl="0" indent="-514350">
              <a:buFont typeface="+mj-lt"/>
              <a:buAutoNum type="arabicPeriod" startAt="11"/>
            </a:pPr>
            <a:r>
              <a:rPr lang="en-US" sz="1300" dirty="0"/>
              <a:t>Determine the role of tranexamic acid, topical or systemic, for acute treatment of nosebleeds. For prevention of nosebleeds?  Are there certain clinical situations or patient groups who would benefit from TXA?</a:t>
            </a:r>
          </a:p>
          <a:p>
            <a:pPr marL="514350" lvl="0" indent="-514350">
              <a:buFont typeface="+mj-lt"/>
              <a:buAutoNum type="arabicPeriod" startAt="11"/>
            </a:pPr>
            <a:r>
              <a:rPr lang="en-US" sz="1300" dirty="0"/>
              <a:t>Determine the actual risk of nosebleeds for patients taking anticoagulation and/or antiplatelet medications.  Are there differences in nosebleed risks among the various medications?  What is the increase in nosebleed risk for patients taking low-dose aspirin?</a:t>
            </a:r>
          </a:p>
          <a:p>
            <a:pPr marL="514350" lvl="0" indent="-514350">
              <a:buFont typeface="+mj-lt"/>
              <a:buAutoNum type="arabicPeriod" startAt="11"/>
            </a:pPr>
            <a:r>
              <a:rPr lang="en-US" sz="1300" dirty="0"/>
              <a:t>Determine the risk of using various complementary medications and herbal supplements in terms of causing or increasing duration of nosebleeds.</a:t>
            </a:r>
          </a:p>
          <a:p>
            <a:pPr marL="514350" lvl="0" indent="-514350">
              <a:buFont typeface="+mj-lt"/>
              <a:buAutoNum type="arabicPeriod" startAt="11"/>
            </a:pPr>
            <a:r>
              <a:rPr lang="en-US" sz="1300" dirty="0"/>
              <a:t>What are the most effective treatments for the prevention of nosebleeds in patients with HHT? Are there topical medications that are beneficial in these patients? Is sclerotherapy</a:t>
            </a:r>
            <a:r>
              <a:rPr lang="en-US" sz="1300" b="1" dirty="0"/>
              <a:t> </a:t>
            </a:r>
            <a:r>
              <a:rPr lang="en-US" sz="1300" dirty="0"/>
              <a:t>helpful and safe?</a:t>
            </a:r>
          </a:p>
          <a:p>
            <a:pPr marL="514350" indent="-514350">
              <a:buFont typeface="+mj-lt"/>
              <a:buAutoNum type="arabicPeriod" startAt="11"/>
            </a:pPr>
            <a:r>
              <a:rPr lang="en-US" sz="1300" dirty="0"/>
              <a:t>Assess the impact of epistaxis on QOL in groups commonly affected with nosebleeds </a:t>
            </a:r>
            <a:r>
              <a:rPr lang="en-US" sz="1400" dirty="0"/>
              <a:t>(</a:t>
            </a:r>
            <a:r>
              <a:rPr lang="en-US" sz="1400" dirty="0" err="1"/>
              <a:t>ie</a:t>
            </a:r>
            <a:r>
              <a:rPr lang="en-US" sz="1400" dirty="0"/>
              <a:t>, the elderly, patients with renal failure, patients taking medications that impair clotting).</a:t>
            </a:r>
          </a:p>
          <a:p>
            <a:pPr marL="514350" lvl="0" indent="-514350">
              <a:buFont typeface="+mj-lt"/>
              <a:buAutoNum type="arabicPeriod" startAt="11"/>
            </a:pPr>
            <a:r>
              <a:rPr lang="en-US" sz="1300" dirty="0"/>
              <a:t>Determine if patient and family education on nose bleeds improves outcomes (fewer recurrent nosebleeds) as well as patient satisfaction.</a:t>
            </a:r>
          </a:p>
          <a:p>
            <a:pPr marL="514350" lvl="0" indent="-514350">
              <a:buFont typeface="+mj-lt"/>
              <a:buAutoNum type="arabicPeriod" startAt="11"/>
            </a:pPr>
            <a:r>
              <a:rPr lang="en-US" sz="1300" dirty="0"/>
              <a:t>Determine what clinical information should be collected during the recommended follow-up assessment.</a:t>
            </a:r>
            <a:br>
              <a:rPr lang="en-US" sz="1300" dirty="0"/>
            </a:br>
            <a:endParaRPr lang="en-US" sz="1300" dirty="0"/>
          </a:p>
          <a:p>
            <a:pPr marL="0" indent="0" algn="ctr">
              <a:buNone/>
            </a:pPr>
            <a:r>
              <a:rPr lang="en-US" sz="1300" dirty="0"/>
              <a:t>More information on research needs identified by the guideline development group can be found by visiting: </a:t>
            </a:r>
            <a:br>
              <a:rPr lang="en-US" sz="1300" dirty="0"/>
            </a:br>
            <a:r>
              <a:rPr lang="en-US" sz="1400" b="1" dirty="0">
                <a:hlinkClick r:id="rId2"/>
              </a:rPr>
              <a:t>https://www.entnet.org/content/clinical-practice-guideline-research-needs</a:t>
            </a:r>
            <a:r>
              <a:rPr lang="en-US" sz="1400" b="1" dirty="0"/>
              <a:t> </a:t>
            </a:r>
            <a:endParaRPr lang="en-US" sz="1300" b="1" dirty="0"/>
          </a:p>
        </p:txBody>
      </p:sp>
    </p:spTree>
    <p:extLst>
      <p:ext uri="{BB962C8B-B14F-4D97-AF65-F5344CB8AC3E}">
        <p14:creationId xmlns:p14="http://schemas.microsoft.com/office/powerpoint/2010/main" val="1323570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915C-3317-4A25-8620-AF750BB05E46}"/>
              </a:ext>
            </a:extLst>
          </p:cNvPr>
          <p:cNvSpPr>
            <a:spLocks noGrp="1"/>
          </p:cNvSpPr>
          <p:nvPr>
            <p:ph type="title"/>
          </p:nvPr>
        </p:nvSpPr>
        <p:spPr>
          <a:xfrm>
            <a:off x="133165" y="4398"/>
            <a:ext cx="12058835" cy="1325563"/>
          </a:xfrm>
        </p:spPr>
        <p:txBody>
          <a:bodyPr>
            <a:normAutofit/>
          </a:bodyPr>
          <a:lstStyle/>
          <a:p>
            <a:r>
              <a:rPr lang="en-US" sz="3700" dirty="0"/>
              <a:t>The AAO-HNSF Maureen </a:t>
            </a:r>
            <a:r>
              <a:rPr lang="en-US" sz="3700" dirty="0" err="1"/>
              <a:t>Hannley</a:t>
            </a:r>
            <a:r>
              <a:rPr lang="en-US" sz="3700" dirty="0"/>
              <a:t> Research Grant</a:t>
            </a:r>
          </a:p>
        </p:txBody>
      </p:sp>
      <p:sp>
        <p:nvSpPr>
          <p:cNvPr id="3" name="Content Placeholder 2">
            <a:extLst>
              <a:ext uri="{FF2B5EF4-FFF2-40B4-BE49-F238E27FC236}">
                <a16:creationId xmlns:a16="http://schemas.microsoft.com/office/drawing/2014/main" id="{686D6C81-4C2E-4691-854E-A2C30BD68A53}"/>
              </a:ext>
            </a:extLst>
          </p:cNvPr>
          <p:cNvSpPr>
            <a:spLocks noGrp="1"/>
          </p:cNvSpPr>
          <p:nvPr>
            <p:ph idx="1"/>
          </p:nvPr>
        </p:nvSpPr>
        <p:spPr>
          <a:xfrm>
            <a:off x="771088" y="1224193"/>
            <a:ext cx="10515600" cy="3956610"/>
          </a:xfrm>
        </p:spPr>
        <p:txBody>
          <a:bodyPr>
            <a:normAutofit/>
          </a:bodyPr>
          <a:lstStyle/>
          <a:p>
            <a:r>
              <a:rPr lang="en-US" sz="2300" dirty="0"/>
              <a:t>Mechanism of the CORE Grants Program</a:t>
            </a:r>
          </a:p>
          <a:p>
            <a:r>
              <a:rPr lang="en-US" sz="2300" dirty="0"/>
              <a:t>$50,000 over one year</a:t>
            </a:r>
          </a:p>
          <a:p>
            <a:r>
              <a:rPr lang="en-US" sz="2300" dirty="0"/>
              <a:t>Purpose: </a:t>
            </a:r>
          </a:p>
          <a:p>
            <a:pPr lvl="1"/>
            <a:r>
              <a:rPr lang="en-US" sz="2300" dirty="0"/>
              <a:t>Designed to fill “research gaps” identified by the AAO-HNSF clinical practice guideline panels. </a:t>
            </a:r>
          </a:p>
          <a:p>
            <a:pPr lvl="1"/>
            <a:r>
              <a:rPr lang="en-US" sz="2300" dirty="0"/>
              <a:t>Support the career development of investigators who have made a commitment to focus their research endeavors on patient-oriented research. </a:t>
            </a:r>
          </a:p>
          <a:p>
            <a:r>
              <a:rPr lang="en-US" sz="2300" dirty="0"/>
              <a:t>If you are interested in applying for an AAO-HNSF Maureen </a:t>
            </a:r>
            <a:r>
              <a:rPr lang="en-US" sz="2300" dirty="0" err="1"/>
              <a:t>Hannley</a:t>
            </a:r>
            <a:r>
              <a:rPr lang="en-US" sz="2300" dirty="0"/>
              <a:t> Research Grant, check out the </a:t>
            </a:r>
            <a:r>
              <a:rPr lang="en-US" sz="2300" dirty="0">
                <a:hlinkClick r:id="rId2"/>
              </a:rPr>
              <a:t>CORE Grants webpage</a:t>
            </a:r>
            <a:endParaRPr lang="en-US" sz="2300" dirty="0"/>
          </a:p>
        </p:txBody>
      </p:sp>
    </p:spTree>
    <p:extLst>
      <p:ext uri="{BB962C8B-B14F-4D97-AF65-F5344CB8AC3E}">
        <p14:creationId xmlns:p14="http://schemas.microsoft.com/office/powerpoint/2010/main" val="478047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17D99-8C04-43E4-8696-88EBF102F042}"/>
              </a:ext>
            </a:extLst>
          </p:cNvPr>
          <p:cNvSpPr>
            <a:spLocks noGrp="1"/>
          </p:cNvSpPr>
          <p:nvPr>
            <p:ph idx="1"/>
          </p:nvPr>
        </p:nvSpPr>
        <p:spPr/>
        <p:txBody>
          <a:bodyPr>
            <a:normAutofit/>
          </a:bodyPr>
          <a:lstStyle/>
          <a:p>
            <a:pPr marL="0" indent="0" algn="ctr">
              <a:buNone/>
            </a:pPr>
            <a:r>
              <a:rPr lang="en-US" sz="3200" b="1" dirty="0"/>
              <a:t>For more information and additional resources visit </a:t>
            </a:r>
            <a:r>
              <a:rPr lang="en-US" sz="3200" b="1" dirty="0">
                <a:hlinkClick r:id="rId2"/>
              </a:rPr>
              <a:t>www.entnet.org/CPGNosebleed</a:t>
            </a:r>
            <a:r>
              <a:rPr lang="en-US" sz="3200" b="1" dirty="0"/>
              <a:t> </a:t>
            </a:r>
          </a:p>
        </p:txBody>
      </p:sp>
    </p:spTree>
    <p:extLst>
      <p:ext uri="{BB962C8B-B14F-4D97-AF65-F5344CB8AC3E}">
        <p14:creationId xmlns:p14="http://schemas.microsoft.com/office/powerpoint/2010/main" val="3457085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393819" y="91659"/>
            <a:ext cx="10515600" cy="1325563"/>
          </a:xfrm>
        </p:spPr>
        <p:txBody>
          <a:bodyPr>
            <a:normAutofit/>
          </a:bodyPr>
          <a:lstStyle/>
          <a:p>
            <a:r>
              <a:rPr lang="en-US" sz="3700" dirty="0"/>
              <a:t>Nosebleed: Healthcare Burden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760504" y="1450695"/>
            <a:ext cx="10515600" cy="3956610"/>
          </a:xfrm>
        </p:spPr>
        <p:txBody>
          <a:bodyPr>
            <a:normAutofit/>
          </a:bodyPr>
          <a:lstStyle/>
          <a:p>
            <a:r>
              <a:rPr lang="en-US" sz="2100" dirty="0"/>
              <a:t>Nearly 60% of the population experience a nosebleed at least once. </a:t>
            </a:r>
          </a:p>
          <a:p>
            <a:pPr marL="0" indent="0">
              <a:buNone/>
            </a:pPr>
            <a:endParaRPr lang="en-US" sz="2100" dirty="0"/>
          </a:p>
          <a:p>
            <a:r>
              <a:rPr lang="en-US" sz="2100" dirty="0"/>
              <a:t>One-tenth</a:t>
            </a:r>
            <a:r>
              <a:rPr lang="en-US" sz="2100" b="1" dirty="0"/>
              <a:t> </a:t>
            </a:r>
            <a:r>
              <a:rPr lang="en-US" sz="2100" dirty="0"/>
              <a:t>of these patients eventually seek medical advice/intervention and 0.16% will need hospitalization (</a:t>
            </a:r>
            <a:r>
              <a:rPr lang="en-US" sz="2100" dirty="0" err="1"/>
              <a:t>Viehweg</a:t>
            </a:r>
            <a:r>
              <a:rPr lang="en-US" sz="2100" dirty="0"/>
              <a:t>, Roberson, Hudson 2006).</a:t>
            </a:r>
          </a:p>
          <a:p>
            <a:pPr marL="0" indent="0">
              <a:buNone/>
            </a:pPr>
            <a:endParaRPr lang="en-US" sz="2100" dirty="0"/>
          </a:p>
          <a:p>
            <a:r>
              <a:rPr lang="en-US" sz="2100" dirty="0"/>
              <a:t>Nosebleeds seem to affect the population in bimodal age distribution, with more nosebleeds seen in children and in the elderly</a:t>
            </a:r>
            <a:r>
              <a:rPr lang="en-US" sz="2100" b="1" dirty="0"/>
              <a:t> </a:t>
            </a:r>
            <a:r>
              <a:rPr lang="en-US" sz="2100" dirty="0"/>
              <a:t>(Schlosser 2009).</a:t>
            </a:r>
          </a:p>
          <a:p>
            <a:endParaRPr lang="en-US" dirty="0"/>
          </a:p>
          <a:p>
            <a:endParaRPr lang="en-US" dirty="0"/>
          </a:p>
          <a:p>
            <a:endParaRPr lang="en-US" dirty="0"/>
          </a:p>
        </p:txBody>
      </p:sp>
    </p:spTree>
    <p:extLst>
      <p:ext uri="{BB962C8B-B14F-4D97-AF65-F5344CB8AC3E}">
        <p14:creationId xmlns:p14="http://schemas.microsoft.com/office/powerpoint/2010/main" val="308737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410361" y="88288"/>
            <a:ext cx="10515600" cy="1325563"/>
          </a:xfrm>
        </p:spPr>
        <p:txBody>
          <a:bodyPr>
            <a:normAutofit/>
          </a:bodyPr>
          <a:lstStyle/>
          <a:p>
            <a:r>
              <a:rPr lang="en-US" sz="3700" dirty="0"/>
              <a:t>Nosebleed: Healthcare Burden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720753" y="1413851"/>
            <a:ext cx="10515600" cy="3956610"/>
          </a:xfrm>
        </p:spPr>
        <p:txBody>
          <a:bodyPr>
            <a:normAutofit/>
          </a:bodyPr>
          <a:lstStyle/>
          <a:p>
            <a:r>
              <a:rPr lang="en-US" sz="1900" dirty="0"/>
              <a:t>A study using the Nationwide Emergency Department Sample  (NEDS) from 2009 to 2011 identified 1.2 million emergency department visits for epistaxis in the United States--0.32% of all emergency department encounters (</a:t>
            </a:r>
            <a:r>
              <a:rPr lang="en-US" sz="1900" dirty="0" err="1"/>
              <a:t>Sethi</a:t>
            </a:r>
            <a:r>
              <a:rPr lang="en-US" sz="1900" dirty="0"/>
              <a:t>, </a:t>
            </a:r>
            <a:r>
              <a:rPr lang="en-US" sz="1900" dirty="0" err="1"/>
              <a:t>Kozin</a:t>
            </a:r>
            <a:r>
              <a:rPr lang="en-US" sz="1900" dirty="0"/>
              <a:t>, </a:t>
            </a:r>
            <a:r>
              <a:rPr lang="en-US" sz="1900" dirty="0" err="1"/>
              <a:t>Abt</a:t>
            </a:r>
            <a:r>
              <a:rPr lang="en-US" sz="1900" dirty="0"/>
              <a:t>, </a:t>
            </a:r>
            <a:r>
              <a:rPr lang="en-US" sz="1900" dirty="0" err="1"/>
              <a:t>Bergmark</a:t>
            </a:r>
            <a:r>
              <a:rPr lang="en-US" sz="1900" dirty="0"/>
              <a:t>, Gray 2018)</a:t>
            </a:r>
          </a:p>
          <a:p>
            <a:pPr marL="0" indent="0">
              <a:buNone/>
            </a:pPr>
            <a:endParaRPr lang="en-US" sz="1900" dirty="0"/>
          </a:p>
          <a:p>
            <a:r>
              <a:rPr lang="en-US" sz="1900" dirty="0"/>
              <a:t>While epistaxis is usually spontaneous without obvious cause, some nosebleeds can be associated with systemic hematologic, hepatic, renal, genetic, or cardiovascular diseases.</a:t>
            </a:r>
          </a:p>
          <a:p>
            <a:pPr marL="0" indent="0">
              <a:buNone/>
            </a:pPr>
            <a:r>
              <a:rPr lang="en-US" sz="1900" dirty="0"/>
              <a:t> </a:t>
            </a:r>
          </a:p>
          <a:p>
            <a:r>
              <a:rPr lang="en-US" sz="1900" dirty="0"/>
              <a:t>Nosebleeds are also a recognized problem for patients with known</a:t>
            </a:r>
            <a:r>
              <a:rPr lang="en-US" sz="1900" b="1" dirty="0"/>
              <a:t> </a:t>
            </a:r>
            <a:r>
              <a:rPr lang="en-US" sz="1900" dirty="0"/>
              <a:t>inherited bleeding disorders such as von Willebrand disease or hemophilia, as well as for patients with abnormal nasal vasculature such as that seen in hereditary hemorrhagic telangiectasia (HHT) syndrome (</a:t>
            </a:r>
            <a:r>
              <a:rPr lang="en-US" sz="1900" dirty="0" err="1"/>
              <a:t>Eshghi</a:t>
            </a:r>
            <a:r>
              <a:rPr lang="en-US" sz="1900" dirty="0"/>
              <a:t>, </a:t>
            </a:r>
            <a:r>
              <a:rPr lang="en-US" sz="1900" dirty="0" err="1"/>
              <a:t>Jenabzade</a:t>
            </a:r>
            <a:r>
              <a:rPr lang="en-US" sz="1900" dirty="0"/>
              <a:t>, </a:t>
            </a:r>
            <a:r>
              <a:rPr lang="en-US" sz="1900" dirty="0" err="1"/>
              <a:t>Habibpanah</a:t>
            </a:r>
            <a:r>
              <a:rPr lang="en-US" sz="1900" dirty="0"/>
              <a:t> 2014) (</a:t>
            </a:r>
            <a:r>
              <a:rPr lang="en-US" sz="1900" dirty="0" err="1"/>
              <a:t>Halderman</a:t>
            </a:r>
            <a:r>
              <a:rPr lang="en-US" sz="1900" dirty="0"/>
              <a:t>, Ryan, Clark et al 2018)</a:t>
            </a:r>
          </a:p>
          <a:p>
            <a:endParaRPr lang="en-US" dirty="0"/>
          </a:p>
          <a:p>
            <a:endParaRPr lang="en-US" dirty="0"/>
          </a:p>
          <a:p>
            <a:endParaRPr lang="en-US" dirty="0"/>
          </a:p>
        </p:txBody>
      </p:sp>
    </p:spTree>
    <p:extLst>
      <p:ext uri="{BB962C8B-B14F-4D97-AF65-F5344CB8AC3E}">
        <p14:creationId xmlns:p14="http://schemas.microsoft.com/office/powerpoint/2010/main" val="122258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EC0FD9A3-B839-44E2-9339-BD021ADA9668}"/>
              </a:ext>
            </a:extLst>
          </p:cNvPr>
          <p:cNvPicPr>
            <a:picLocks noGrp="1" noChangeAspect="1"/>
          </p:cNvPicPr>
          <p:nvPr>
            <p:ph idx="1"/>
          </p:nvPr>
        </p:nvPicPr>
        <p:blipFill>
          <a:blip r:embed="rId2"/>
          <a:stretch>
            <a:fillRect/>
          </a:stretch>
        </p:blipFill>
        <p:spPr>
          <a:xfrm>
            <a:off x="6886165" y="1407320"/>
            <a:ext cx="4394015" cy="3956050"/>
          </a:xfrm>
        </p:spPr>
      </p:pic>
      <p:pic>
        <p:nvPicPr>
          <p:cNvPr id="7" name="Picture 6" descr="A picture containing text, map&#10;&#10;Description automatically generated">
            <a:extLst>
              <a:ext uri="{FF2B5EF4-FFF2-40B4-BE49-F238E27FC236}">
                <a16:creationId xmlns:a16="http://schemas.microsoft.com/office/drawing/2014/main" id="{609A7825-CD49-4C3B-B319-CC43F0707B31}"/>
              </a:ext>
            </a:extLst>
          </p:cNvPr>
          <p:cNvPicPr>
            <a:picLocks noChangeAspect="1"/>
          </p:cNvPicPr>
          <p:nvPr/>
        </p:nvPicPr>
        <p:blipFill>
          <a:blip r:embed="rId3"/>
          <a:stretch>
            <a:fillRect/>
          </a:stretch>
        </p:blipFill>
        <p:spPr>
          <a:xfrm>
            <a:off x="911820" y="1417916"/>
            <a:ext cx="4498752" cy="4050347"/>
          </a:xfrm>
          <a:prstGeom prst="rect">
            <a:avLst/>
          </a:prstGeom>
        </p:spPr>
      </p:pic>
      <p:sp>
        <p:nvSpPr>
          <p:cNvPr id="8" name="Rectangle 7">
            <a:extLst>
              <a:ext uri="{FF2B5EF4-FFF2-40B4-BE49-F238E27FC236}">
                <a16:creationId xmlns:a16="http://schemas.microsoft.com/office/drawing/2014/main" id="{F4BF64CA-8E23-4B5A-A097-23067E65FE11}"/>
              </a:ext>
            </a:extLst>
          </p:cNvPr>
          <p:cNvSpPr/>
          <p:nvPr/>
        </p:nvSpPr>
        <p:spPr>
          <a:xfrm>
            <a:off x="179462" y="188008"/>
            <a:ext cx="11699192" cy="1046440"/>
          </a:xfrm>
          <a:prstGeom prst="rect">
            <a:avLst/>
          </a:prstGeom>
        </p:spPr>
        <p:txBody>
          <a:bodyPr wrap="square">
            <a:spAutoFit/>
          </a:bodyPr>
          <a:lstStyle/>
          <a:p>
            <a:r>
              <a:rPr lang="en-US" sz="3100" b="1" dirty="0">
                <a:solidFill>
                  <a:schemeClr val="accent3"/>
                </a:solidFill>
                <a:latin typeface="Arial" panose="020B0604020202020204" pitchFamily="34" charset="0"/>
                <a:cs typeface="Arial" panose="020B0604020202020204" pitchFamily="34" charset="0"/>
              </a:rPr>
              <a:t>Most nosebleeds originate from the nasal septum, although the lateral nasal wall has a rich vascular supply as well </a:t>
            </a:r>
          </a:p>
        </p:txBody>
      </p:sp>
      <p:sp>
        <p:nvSpPr>
          <p:cNvPr id="9" name="Rectangle 8">
            <a:extLst>
              <a:ext uri="{FF2B5EF4-FFF2-40B4-BE49-F238E27FC236}">
                <a16:creationId xmlns:a16="http://schemas.microsoft.com/office/drawing/2014/main" id="{EBBBA515-EEF5-4A82-90B8-686B5CCE911D}"/>
              </a:ext>
            </a:extLst>
          </p:cNvPr>
          <p:cNvSpPr/>
          <p:nvPr/>
        </p:nvSpPr>
        <p:spPr>
          <a:xfrm>
            <a:off x="1256476" y="5247194"/>
            <a:ext cx="3731984" cy="508344"/>
          </a:xfrm>
          <a:prstGeom prst="rect">
            <a:avLst/>
          </a:prstGeom>
        </p:spPr>
        <p:txBody>
          <a:bodyPr wrap="none">
            <a:spAutoFit/>
          </a:bodyPr>
          <a:lstStyle/>
          <a:p>
            <a:pPr>
              <a:lnSpc>
                <a:spcPct val="200000"/>
              </a:lnSpc>
            </a:pPr>
            <a:r>
              <a:rPr lang="en-US" sz="1600" b="1" dirty="0">
                <a:solidFill>
                  <a:schemeClr val="accent3"/>
                </a:solidFill>
                <a:latin typeface="Arial" panose="020B0604020202020204" pitchFamily="34" charset="0"/>
                <a:cs typeface="Arial" panose="020B0604020202020204" pitchFamily="34" charset="0"/>
              </a:rPr>
              <a:t>Vascular supply of the nasal septum</a:t>
            </a:r>
          </a:p>
        </p:txBody>
      </p:sp>
      <p:sp>
        <p:nvSpPr>
          <p:cNvPr id="10" name="Rectangle 9">
            <a:extLst>
              <a:ext uri="{FF2B5EF4-FFF2-40B4-BE49-F238E27FC236}">
                <a16:creationId xmlns:a16="http://schemas.microsoft.com/office/drawing/2014/main" id="{E9949EDA-1806-4812-8446-DC249FAD30AA}"/>
              </a:ext>
            </a:extLst>
          </p:cNvPr>
          <p:cNvSpPr/>
          <p:nvPr/>
        </p:nvSpPr>
        <p:spPr>
          <a:xfrm>
            <a:off x="7318406" y="5416984"/>
            <a:ext cx="4038686" cy="338554"/>
          </a:xfrm>
          <a:prstGeom prst="rect">
            <a:avLst/>
          </a:prstGeom>
        </p:spPr>
        <p:txBody>
          <a:bodyPr wrap="square">
            <a:spAutoFit/>
          </a:bodyPr>
          <a:lstStyle/>
          <a:p>
            <a:r>
              <a:rPr lang="en-US" sz="1600" b="1" dirty="0">
                <a:solidFill>
                  <a:schemeClr val="accent3"/>
                </a:solidFill>
                <a:latin typeface="Arial" panose="020B0604020202020204" pitchFamily="34" charset="0"/>
                <a:cs typeface="Arial" panose="020B0604020202020204" pitchFamily="34" charset="0"/>
              </a:rPr>
              <a:t>Vascular supply of the lateral nasal wall </a:t>
            </a:r>
          </a:p>
        </p:txBody>
      </p:sp>
    </p:spTree>
    <p:extLst>
      <p:ext uri="{BB962C8B-B14F-4D97-AF65-F5344CB8AC3E}">
        <p14:creationId xmlns:p14="http://schemas.microsoft.com/office/powerpoint/2010/main" val="166408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204132" y="-78778"/>
            <a:ext cx="9325761" cy="1090671"/>
          </a:xfrm>
        </p:spPr>
        <p:txBody>
          <a:bodyPr>
            <a:noAutofit/>
          </a:bodyPr>
          <a:lstStyle/>
          <a:p>
            <a:r>
              <a:rPr lang="en-US" sz="3700" dirty="0"/>
              <a:t>Purpose and Target Audience</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491804" y="1011893"/>
            <a:ext cx="11208391" cy="4994624"/>
          </a:xfrm>
        </p:spPr>
        <p:txBody>
          <a:bodyPr>
            <a:normAutofit/>
          </a:bodyPr>
          <a:lstStyle/>
          <a:p>
            <a:r>
              <a:rPr lang="en-US" sz="1900" b="1" dirty="0"/>
              <a:t>PURPOSE</a:t>
            </a:r>
            <a:r>
              <a:rPr lang="en-US" sz="1900" dirty="0"/>
              <a:t>: to identify quality improvement opportunities in the management of nosebleeds and to create clear and actionable recommendations to implement these opportunities in clinical practice. </a:t>
            </a:r>
          </a:p>
          <a:p>
            <a:pPr marL="0" indent="0">
              <a:buNone/>
            </a:pPr>
            <a:endParaRPr lang="en-US" sz="1900" dirty="0"/>
          </a:p>
          <a:p>
            <a:r>
              <a:rPr lang="en-US" sz="1900" b="1" dirty="0"/>
              <a:t>TARGET PATIENT: </a:t>
            </a:r>
            <a:r>
              <a:rPr lang="en-US" sz="1900" dirty="0"/>
              <a:t>any individual aged three years and older with a nosebleed or history of nosebleed who needs medical treatment or seeks medical advice. </a:t>
            </a:r>
          </a:p>
          <a:p>
            <a:pPr marL="0" indent="0">
              <a:buNone/>
            </a:pPr>
            <a:endParaRPr lang="en-US" sz="1900" dirty="0"/>
          </a:p>
          <a:p>
            <a:r>
              <a:rPr lang="en-US" sz="1900" b="1" dirty="0"/>
              <a:t>TARGET AUDIENCE: </a:t>
            </a:r>
            <a:r>
              <a:rPr lang="en-US" sz="1900" dirty="0"/>
              <a:t>clinicians who evaluate and treat patients with nosebleed. This includes primary care providers such as family medicine physicians, internists, pediatricians, physician assistants, and nurse practitioners. </a:t>
            </a:r>
          </a:p>
          <a:p>
            <a:pPr marL="0" indent="0">
              <a:buNone/>
            </a:pPr>
            <a:endParaRPr lang="en-US" sz="1900" dirty="0"/>
          </a:p>
          <a:p>
            <a:r>
              <a:rPr lang="en-US" sz="1900" b="1" dirty="0"/>
              <a:t>EXCLUSIONS: </a:t>
            </a:r>
            <a:r>
              <a:rPr lang="en-US" sz="1900" dirty="0"/>
              <a:t>Does not apply to patients who have a diagnosed bleeding disorder, tumors of the nose or nasopharynx, vascular malformations of the head and neck, a history of recent facial trauma, or have undergone nasal and/or sinus surgery in the past 30 days. </a:t>
            </a:r>
            <a:endParaRPr lang="en-US" sz="1900" b="1" dirty="0"/>
          </a:p>
        </p:txBody>
      </p:sp>
    </p:spTree>
    <p:extLst>
      <p:ext uri="{BB962C8B-B14F-4D97-AF65-F5344CB8AC3E}">
        <p14:creationId xmlns:p14="http://schemas.microsoft.com/office/powerpoint/2010/main" val="1443868412"/>
      </p:ext>
    </p:extLst>
  </p:cSld>
  <p:clrMapOvr>
    <a:masterClrMapping/>
  </p:clrMapOvr>
</p:sld>
</file>

<file path=ppt/theme/theme1.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8.xml><?xml version="1.0" encoding="utf-8"?>
<a:theme xmlns:a="http://schemas.openxmlformats.org/drawingml/2006/main" name="1_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ACD46651D1C948BFCDCE82F0ED1DEC" ma:contentTypeVersion="12" ma:contentTypeDescription="Create a new document." ma:contentTypeScope="" ma:versionID="d99311c6e10e8f6038c299f387bbada3">
  <xsd:schema xmlns:xsd="http://www.w3.org/2001/XMLSchema" xmlns:xs="http://www.w3.org/2001/XMLSchema" xmlns:p="http://schemas.microsoft.com/office/2006/metadata/properties" xmlns:ns2="51044fdd-e7d3-4d58-977c-87acf1bcd325" xmlns:ns3="3212ca26-40f1-4250-9f54-9799d23858c7" targetNamespace="http://schemas.microsoft.com/office/2006/metadata/properties" ma:root="true" ma:fieldsID="b80196eeee9316a99e5ccd76bca28633" ns2:_="" ns3:_="">
    <xsd:import namespace="51044fdd-e7d3-4d58-977c-87acf1bcd325"/>
    <xsd:import namespace="3212ca26-40f1-4250-9f54-9799d23858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44fdd-e7d3-4d58-977c-87acf1bcd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12ca26-40f1-4250-9f54-9799d23858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EC1BD-FFE3-4A2C-B767-34C3ED06AE2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FE8056-7425-4250-BEFC-DB8304B84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044fdd-e7d3-4d58-977c-87acf1bcd325"/>
    <ds:schemaRef ds:uri="3212ca26-40f1-4250-9f54-9799d2385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873F97-B2C6-4EA6-A691-7142B1D75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Academy_Foundation_NewLogo_Template</Template>
  <TotalTime>8821</TotalTime>
  <Words>7008</Words>
  <Application>Microsoft Office PowerPoint</Application>
  <PresentationFormat>Widescreen</PresentationFormat>
  <Paragraphs>449</Paragraphs>
  <Slides>57</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57</vt:i4>
      </vt:variant>
    </vt:vector>
  </HeadingPairs>
  <TitlesOfParts>
    <vt:vector size="67" baseType="lpstr">
      <vt:lpstr>Arial</vt:lpstr>
      <vt:lpstr>Calibri</vt:lpstr>
      <vt:lpstr>ACADEMY: Left Bar</vt:lpstr>
      <vt:lpstr>ACADEMY: Top Bar</vt:lpstr>
      <vt:lpstr>ACADEMY: Simple</vt:lpstr>
      <vt:lpstr>FOUNDATION: Large Swirl</vt:lpstr>
      <vt:lpstr>FOUNDATION: Left Bar</vt:lpstr>
      <vt:lpstr>FOUNDATION: Top Bar</vt:lpstr>
      <vt:lpstr>FOUNDATION: Simple</vt:lpstr>
      <vt:lpstr>1_FOUNDATION: Left Bar</vt:lpstr>
      <vt:lpstr>AAO-HNSF  Clinical Practice Guideline: Nosebleed (Epistaxis)</vt:lpstr>
      <vt:lpstr>Disclaimer</vt:lpstr>
      <vt:lpstr>AAO-HNSF Guideline Development Group</vt:lpstr>
      <vt:lpstr>Clinical Practice Guideline Development Manual: Third Edition Rosenfeld, Shiffman, and Robertson</vt:lpstr>
      <vt:lpstr>Clinical Practice Guidelines (CPG) Goals</vt:lpstr>
      <vt:lpstr>Nosebleed: Healthcare Burden</vt:lpstr>
      <vt:lpstr>Nosebleed: Healthcare Burden</vt:lpstr>
      <vt:lpstr>PowerPoint Presentation</vt:lpstr>
      <vt:lpstr>Purpose and Target Audience</vt:lpstr>
      <vt:lpstr>Literature Search</vt:lpstr>
      <vt:lpstr>Strength of Action Terms/Implied Levels of Obligation</vt:lpstr>
      <vt:lpstr>CPG Nosebleed: Action Statements</vt:lpstr>
      <vt:lpstr>STATEMENT 1. PROMPT MANAGEMENT</vt:lpstr>
      <vt:lpstr>STATEMENT 1. PROMPT MANAGEMENT</vt:lpstr>
      <vt:lpstr>STATEMENT 2. NASAL COMPRESSION</vt:lpstr>
      <vt:lpstr>STATEMENT 2. NASAL COMPRESSION</vt:lpstr>
      <vt:lpstr>Digital Compression of the Lower Third of the Nose</vt:lpstr>
      <vt:lpstr>PowerPoint Presentation</vt:lpstr>
      <vt:lpstr>STATEMENT 3A. NASAL PACKING</vt:lpstr>
      <vt:lpstr>STATEMENT 3A. NASAL PACKING</vt:lpstr>
      <vt:lpstr>STATEMENT 3B. NASAL PACKING IN PATIENTS WITH SUSPECTED INCREASED BLEEDING RISK</vt:lpstr>
      <vt:lpstr>STATEMENT 3B. NASAL PACKING IN PATIENTS WITH SUSPECTED INCREASED BLEEDING RISK</vt:lpstr>
      <vt:lpstr>STATEMENT 4. NASAL PACKING EDUCATION</vt:lpstr>
      <vt:lpstr>Statement 4. Nasal Packing Education</vt:lpstr>
      <vt:lpstr>Nasal Packing FAQs</vt:lpstr>
      <vt:lpstr>Statement 5. Risk Factors</vt:lpstr>
      <vt:lpstr>Statement 5. Risk Factors</vt:lpstr>
      <vt:lpstr>Statement 6. Anterior Rhinoscopy to Identify Location of Bleeding</vt:lpstr>
      <vt:lpstr>Statement 6. Anterior Rhinoscopy to Identify Location of Bleeding</vt:lpstr>
      <vt:lpstr>Statement 7a. EXAMINATION USING NASAL ENDOSCOPY</vt:lpstr>
      <vt:lpstr>Statement 7a. EXAMINATION USING NASAL ENDOSCOPY</vt:lpstr>
      <vt:lpstr>Statement 7b. Examination of nasal cavity and nasopharynx using nasal endoscopy</vt:lpstr>
      <vt:lpstr>Statement 7b. Examination of nasal cavity and nasopharynx using nasal endoscopy</vt:lpstr>
      <vt:lpstr>Statement 8. Appropriate interventions  for identified bleeding site</vt:lpstr>
      <vt:lpstr>Statement 8. Appropriate interventions for identified bleeding site</vt:lpstr>
      <vt:lpstr>STATEMENT 9: NASAL CAUTERY</vt:lpstr>
      <vt:lpstr>STATEMENT 9: NASAL CAUTERY</vt:lpstr>
      <vt:lpstr>Statement 10. Ligation and/or embolization for persistent nosebleeds</vt:lpstr>
      <vt:lpstr>Statement 10. Ligation and/or embolization for persistent nosebleeds</vt:lpstr>
      <vt:lpstr>Statement 11. Management of Patients using Anticoagulation and Antiplatelet medications</vt:lpstr>
      <vt:lpstr>Statement 11. Management of Patients using Anticoagulation and Antiplatelet medications</vt:lpstr>
      <vt:lpstr>Flow chart to assess and treat epistaxis in patients on anticoagulants and/or antiplatelet medications</vt:lpstr>
      <vt:lpstr>Statement 12. Hereditary hemorrhagic telangiectasias (HHT) Identification</vt:lpstr>
      <vt:lpstr>Statement 12. Hereditary hemorrhagic telangiectasias (HHT) Identification</vt:lpstr>
      <vt:lpstr>Statement 13. Patient education and prevention</vt:lpstr>
      <vt:lpstr>Statement 13. Patient education and prevention</vt:lpstr>
      <vt:lpstr>Patient Handout: Nosebleed FAQs</vt:lpstr>
      <vt:lpstr>Statement 14. Nosebleed outcomes</vt:lpstr>
      <vt:lpstr>Statement 14. Nosebleed outcomes</vt:lpstr>
      <vt:lpstr>CPG Algorithm</vt:lpstr>
      <vt:lpstr>Research Needs</vt:lpstr>
      <vt:lpstr>Research Needs</vt:lpstr>
      <vt:lpstr>Research Needs</vt:lpstr>
      <vt:lpstr>Research Needs (cont’d)</vt:lpstr>
      <vt:lpstr>The AAO-HNSF Maureen Hannley Research Grant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AM19 Promotional Items</dc:title>
  <dc:creator>Driver, Aubree</dc:creator>
  <cp:lastModifiedBy>Monjur, Taskin</cp:lastModifiedBy>
  <cp:revision>183</cp:revision>
  <dcterms:created xsi:type="dcterms:W3CDTF">2019-06-17T16:22:46Z</dcterms:created>
  <dcterms:modified xsi:type="dcterms:W3CDTF">2020-01-07T17:48:15Z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0x010100B0ACD46651D1C948BFCDCE82F0ED1DEC</vt:lpwstr>
  </property>
</Properties>
</file>