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 id="2147483661" r:id="rId2"/>
    <p:sldMasterId id="2147483666" r:id="rId3"/>
    <p:sldMasterId id="2147483671" r:id="rId4"/>
    <p:sldMasterId id="2147483677" r:id="rId5"/>
    <p:sldMasterId id="2147483681" r:id="rId6"/>
    <p:sldMasterId id="2147483685" r:id="rId7"/>
  </p:sldMasterIdLst>
  <p:notesMasterIdLst>
    <p:notesMasterId r:id="rId66"/>
  </p:notesMasterIdLst>
  <p:handoutMasterIdLst>
    <p:handoutMasterId r:id="rId67"/>
  </p:handoutMasterIdLst>
  <p:sldIdLst>
    <p:sldId id="259" r:id="rId8"/>
    <p:sldId id="347" r:id="rId9"/>
    <p:sldId id="263" r:id="rId10"/>
    <p:sldId id="348" r:id="rId11"/>
    <p:sldId id="264" r:id="rId12"/>
    <p:sldId id="260" r:id="rId13"/>
    <p:sldId id="261" r:id="rId14"/>
    <p:sldId id="269" r:id="rId15"/>
    <p:sldId id="262" r:id="rId16"/>
    <p:sldId id="349" r:id="rId17"/>
    <p:sldId id="265" r:id="rId18"/>
    <p:sldId id="266" r:id="rId19"/>
    <p:sldId id="267" r:id="rId20"/>
    <p:sldId id="268" r:id="rId21"/>
    <p:sldId id="270" r:id="rId22"/>
    <p:sldId id="271" r:id="rId23"/>
    <p:sldId id="272" r:id="rId24"/>
    <p:sldId id="273" r:id="rId25"/>
    <p:sldId id="274" r:id="rId26"/>
    <p:sldId id="275" r:id="rId27"/>
    <p:sldId id="276" r:id="rId28"/>
    <p:sldId id="277" r:id="rId29"/>
    <p:sldId id="278" r:id="rId30"/>
    <p:sldId id="350" r:id="rId31"/>
    <p:sldId id="279" r:id="rId32"/>
    <p:sldId id="351"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42" r:id="rId61"/>
    <p:sldId id="343" r:id="rId62"/>
    <p:sldId id="344" r:id="rId63"/>
    <p:sldId id="345" r:id="rId64"/>
    <p:sldId id="346"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mbie, Erin" initials="LE" lastIdx="2" clrIdx="0">
    <p:extLst>
      <p:ext uri="{19B8F6BF-5375-455C-9EA6-DF929625EA0E}">
        <p15:presenceInfo xmlns:p15="http://schemas.microsoft.com/office/powerpoint/2012/main" userId="S-1-5-21-1057314620-1865220269-927750060-139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45"/>
  </p:normalViewPr>
  <p:slideViewPr>
    <p:cSldViewPr snapToGrid="0" snapToObjects="1">
      <p:cViewPr varScale="1">
        <p:scale>
          <a:sx n="114" d="100"/>
          <a:sy n="114" d="100"/>
        </p:scale>
        <p:origin x="474" y="84"/>
      </p:cViewPr>
      <p:guideLst/>
    </p:cSldViewPr>
  </p:slideViewPr>
  <p:notesTextViewPr>
    <p:cViewPr>
      <p:scale>
        <a:sx n="1" d="1"/>
        <a:sy n="1" d="1"/>
      </p:scale>
      <p:origin x="0" y="0"/>
    </p:cViewPr>
  </p:notesTextViewPr>
  <p:notesViewPr>
    <p:cSldViewPr snapToGrid="0" snapToObjects="1">
      <p:cViewPr varScale="1">
        <p:scale>
          <a:sx n="145" d="100"/>
          <a:sy n="145" d="100"/>
        </p:scale>
        <p:origin x="588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20A6B2-B25D-F646-A061-2CFC3C35B0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AB36EC0-886D-034F-B0E9-26CD3CE064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177A77-2B2D-C044-8C89-6828D73A5110}" type="datetimeFigureOut">
              <a:rPr lang="en-US" smtClean="0"/>
              <a:t>6/24/2019</a:t>
            </a:fld>
            <a:endParaRPr lang="en-US"/>
          </a:p>
        </p:txBody>
      </p:sp>
      <p:sp>
        <p:nvSpPr>
          <p:cNvPr id="4" name="Footer Placeholder 3">
            <a:extLst>
              <a:ext uri="{FF2B5EF4-FFF2-40B4-BE49-F238E27FC236}">
                <a16:creationId xmlns:a16="http://schemas.microsoft.com/office/drawing/2014/main" id="{AA6F8C94-0A87-944D-9538-F5EA6230EF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6F276E-6643-AE4D-BC90-2880E65713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3BF595-5011-3445-A1F1-4085370E60F0}" type="slidenum">
              <a:rPr lang="en-US" smtClean="0"/>
              <a:t>‹#›</a:t>
            </a:fld>
            <a:endParaRPr lang="en-US"/>
          </a:p>
        </p:txBody>
      </p:sp>
    </p:spTree>
    <p:extLst>
      <p:ext uri="{BB962C8B-B14F-4D97-AF65-F5344CB8AC3E}">
        <p14:creationId xmlns:p14="http://schemas.microsoft.com/office/powerpoint/2010/main" val="1950219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B91137-0312-9748-99D2-021ED3DC5FC5}" type="datetimeFigureOut">
              <a:rPr lang="en-US" smtClean="0"/>
              <a:t>6/24/2019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B2B287-2F00-C44E-A09D-DC92986E9D1C}" type="slidenum">
              <a:rPr lang="en-US" smtClean="0"/>
              <a:t>‹#›</a:t>
            </a:fld>
            <a:endParaRPr lang="en-US"/>
          </a:p>
        </p:txBody>
      </p:sp>
    </p:spTree>
    <p:extLst>
      <p:ext uri="{BB962C8B-B14F-4D97-AF65-F5344CB8AC3E}">
        <p14:creationId xmlns:p14="http://schemas.microsoft.com/office/powerpoint/2010/main" val="2925807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3978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E42B71-E935-4E4B-9921-980CE5781BF3}"/>
              </a:ext>
            </a:extLst>
          </p:cNvPr>
          <p:cNvSpPr>
            <a:spLocks noGrp="1"/>
          </p:cNvSpPr>
          <p:nvPr>
            <p:ph type="body" idx="1" hasCustomPrompt="1"/>
          </p:nvPr>
        </p:nvSpPr>
        <p:spPr>
          <a:xfrm>
            <a:off x="831850" y="4913509"/>
            <a:ext cx="10515600" cy="558183"/>
          </a:xfrm>
        </p:spPr>
        <p:txBody>
          <a:bodyPr>
            <a:noAutofit/>
          </a:bodyPr>
          <a:lstStyle>
            <a:lvl1pPr marL="0" indent="0" algn="ctr">
              <a:buNone/>
              <a:defRPr sz="40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8" name="TextBox 7">
            <a:extLst>
              <a:ext uri="{FF2B5EF4-FFF2-40B4-BE49-F238E27FC236}">
                <a16:creationId xmlns:a16="http://schemas.microsoft.com/office/drawing/2014/main" id="{F1CB05A6-9DE4-4C45-B5AC-6CB3917016BF}"/>
              </a:ext>
            </a:extLst>
          </p:cNvPr>
          <p:cNvSpPr txBox="1"/>
          <p:nvPr userDrawn="1"/>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9" name="Text Placeholder 2">
            <a:extLst>
              <a:ext uri="{FF2B5EF4-FFF2-40B4-BE49-F238E27FC236}">
                <a16:creationId xmlns:a16="http://schemas.microsoft.com/office/drawing/2014/main" id="{BC0A910A-9472-8D4C-95DF-C3351AFC9744}"/>
              </a:ext>
            </a:extLst>
          </p:cNvPr>
          <p:cNvSpPr>
            <a:spLocks noGrp="1"/>
          </p:cNvSpPr>
          <p:nvPr>
            <p:ph type="body" idx="10" hasCustomPrompt="1"/>
          </p:nvPr>
        </p:nvSpPr>
        <p:spPr>
          <a:xfrm>
            <a:off x="831850" y="5514301"/>
            <a:ext cx="10515600" cy="558183"/>
          </a:xfrm>
        </p:spPr>
        <p:txBody>
          <a:bodyPr>
            <a:normAutofit/>
          </a:bodyPr>
          <a:lstStyle>
            <a:lvl1pPr marL="0" indent="0" algn="ctr">
              <a:buNone/>
              <a:defRPr sz="1800" b="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pic>
        <p:nvPicPr>
          <p:cNvPr id="4" name="Picture 3">
            <a:extLst>
              <a:ext uri="{FF2B5EF4-FFF2-40B4-BE49-F238E27FC236}">
                <a16:creationId xmlns:a16="http://schemas.microsoft.com/office/drawing/2014/main" id="{02C2A52E-3D8E-FE41-A31C-954B1337A873}"/>
              </a:ext>
            </a:extLst>
          </p:cNvPr>
          <p:cNvPicPr>
            <a:picLocks noChangeAspect="1"/>
          </p:cNvPicPr>
          <p:nvPr userDrawn="1"/>
        </p:nvPicPr>
        <p:blipFill>
          <a:blip r:embed="rId2"/>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19584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5517E05C-D502-3F4A-B704-AD89C615CC0C}"/>
              </a:ext>
            </a:extLst>
          </p:cNvPr>
          <p:cNvPicPr>
            <a:picLocks noChangeAspect="1"/>
          </p:cNvPicPr>
          <p:nvPr userDrawn="1"/>
        </p:nvPicPr>
        <p:blipFill>
          <a:blip r:embed="rId2"/>
          <a:stretch>
            <a:fillRect/>
          </a:stretch>
        </p:blipFill>
        <p:spPr>
          <a:xfrm>
            <a:off x="4605697" y="294937"/>
            <a:ext cx="2655714" cy="892836"/>
          </a:xfrm>
          <a:prstGeom prst="rect">
            <a:avLst/>
          </a:prstGeom>
        </p:spPr>
      </p:pic>
    </p:spTree>
    <p:extLst>
      <p:ext uri="{BB962C8B-B14F-4D97-AF65-F5344CB8AC3E}">
        <p14:creationId xmlns:p14="http://schemas.microsoft.com/office/powerpoint/2010/main" val="573398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3956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A89F90-503B-CC46-B6F2-C6FDFA91C128}"/>
              </a:ext>
            </a:extLst>
          </p:cNvPr>
          <p:cNvPicPr>
            <a:picLocks noChangeAspect="1"/>
          </p:cNvPicPr>
          <p:nvPr userDrawn="1"/>
        </p:nvPicPr>
        <p:blipFill>
          <a:blip r:embed="rId2"/>
          <a:stretch>
            <a:fillRect/>
          </a:stretch>
        </p:blipFill>
        <p:spPr>
          <a:xfrm>
            <a:off x="4605697" y="294937"/>
            <a:ext cx="2655714" cy="892836"/>
          </a:xfrm>
          <a:prstGeom prst="rect">
            <a:avLst/>
          </a:prstGeom>
        </p:spPr>
      </p:pic>
    </p:spTree>
    <p:extLst>
      <p:ext uri="{BB962C8B-B14F-4D97-AF65-F5344CB8AC3E}">
        <p14:creationId xmlns:p14="http://schemas.microsoft.com/office/powerpoint/2010/main" val="3109302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1CB05A6-9DE4-4C45-B5AC-6CB3917016BF}"/>
              </a:ext>
            </a:extLst>
          </p:cNvPr>
          <p:cNvSpPr txBox="1"/>
          <p:nvPr userDrawn="1"/>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pic>
        <p:nvPicPr>
          <p:cNvPr id="4" name="Picture 3">
            <a:extLst>
              <a:ext uri="{FF2B5EF4-FFF2-40B4-BE49-F238E27FC236}">
                <a16:creationId xmlns:a16="http://schemas.microsoft.com/office/drawing/2014/main" id="{0931108E-F252-EF43-95B2-0C328F59A9EC}"/>
              </a:ext>
            </a:extLst>
          </p:cNvPr>
          <p:cNvPicPr>
            <a:picLocks noChangeAspect="1"/>
          </p:cNvPicPr>
          <p:nvPr userDrawn="1"/>
        </p:nvPicPr>
        <p:blipFill>
          <a:blip r:embed="rId2"/>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2252531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76247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2210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70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1CB05A6-9DE4-4C45-B5AC-6CB3917016BF}"/>
              </a:ext>
            </a:extLst>
          </p:cNvPr>
          <p:cNvSpPr txBox="1"/>
          <p:nvPr userDrawn="1"/>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pic>
        <p:nvPicPr>
          <p:cNvPr id="4" name="Picture 3">
            <a:extLst>
              <a:ext uri="{FF2B5EF4-FFF2-40B4-BE49-F238E27FC236}">
                <a16:creationId xmlns:a16="http://schemas.microsoft.com/office/drawing/2014/main" id="{0931108E-F252-EF43-95B2-0C328F59A9EC}"/>
              </a:ext>
            </a:extLst>
          </p:cNvPr>
          <p:cNvPicPr>
            <a:picLocks noChangeAspect="1"/>
          </p:cNvPicPr>
          <p:nvPr userDrawn="1"/>
        </p:nvPicPr>
        <p:blipFill>
          <a:blip r:embed="rId2"/>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3610502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3889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4088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8360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738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90833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5375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029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501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62757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709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24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4462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0314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5715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4.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3.e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3.emf"/><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3.emf"/><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389E82D-C65B-564B-9F0F-A8EEFB015DB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800000">
            <a:off x="5872037" y="4754526"/>
            <a:ext cx="6488464" cy="3495325"/>
          </a:xfrm>
          <a:prstGeom prst="rect">
            <a:avLst/>
          </a:prstGeom>
        </p:spPr>
      </p:pic>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
        <p:nvSpPr>
          <p:cNvPr id="9" name="Rectangle 8">
            <a:extLst>
              <a:ext uri="{FF2B5EF4-FFF2-40B4-BE49-F238E27FC236}">
                <a16:creationId xmlns:a16="http://schemas.microsoft.com/office/drawing/2014/main" id="{4F00F055-5283-534A-8090-11BBC2FE7CEB}"/>
              </a:ext>
            </a:extLst>
          </p:cNvPr>
          <p:cNvSpPr/>
          <p:nvPr userDrawn="1"/>
        </p:nvSpPr>
        <p:spPr>
          <a:xfrm>
            <a:off x="0" y="0"/>
            <a:ext cx="139148" cy="18191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DE9F2B-B9C0-DF4B-B3CB-C9D855B068D5}"/>
              </a:ext>
            </a:extLst>
          </p:cNvPr>
          <p:cNvSpPr/>
          <p:nvPr userDrawn="1"/>
        </p:nvSpPr>
        <p:spPr>
          <a:xfrm>
            <a:off x="0" y="1752902"/>
            <a:ext cx="139148" cy="18191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56BEF13-83CB-9F45-8214-D94A1373F3CE}"/>
              </a:ext>
            </a:extLst>
          </p:cNvPr>
          <p:cNvSpPr/>
          <p:nvPr userDrawn="1"/>
        </p:nvSpPr>
        <p:spPr>
          <a:xfrm>
            <a:off x="0" y="3505804"/>
            <a:ext cx="139148" cy="1819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C55EC9-5236-3C4D-A769-879623B933ED}"/>
              </a:ext>
            </a:extLst>
          </p:cNvPr>
          <p:cNvSpPr/>
          <p:nvPr userDrawn="1"/>
        </p:nvSpPr>
        <p:spPr>
          <a:xfrm>
            <a:off x="0" y="5258706"/>
            <a:ext cx="139148" cy="15992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579206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
        <p:nvSpPr>
          <p:cNvPr id="13" name="Rectangle 12">
            <a:extLst>
              <a:ext uri="{FF2B5EF4-FFF2-40B4-BE49-F238E27FC236}">
                <a16:creationId xmlns:a16="http://schemas.microsoft.com/office/drawing/2014/main" id="{F1F5058B-EDC3-3D4A-946F-3AB4886910F6}"/>
              </a:ext>
            </a:extLst>
          </p:cNvPr>
          <p:cNvSpPr/>
          <p:nvPr userDrawn="1"/>
        </p:nvSpPr>
        <p:spPr>
          <a:xfrm rot="5400000">
            <a:off x="1459929" y="-1459931"/>
            <a:ext cx="125898" cy="304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5130CF-3032-9F4F-95AB-68B571332673}"/>
              </a:ext>
            </a:extLst>
          </p:cNvPr>
          <p:cNvSpPr/>
          <p:nvPr userDrawn="1"/>
        </p:nvSpPr>
        <p:spPr>
          <a:xfrm rot="5400000">
            <a:off x="4507930" y="-1462172"/>
            <a:ext cx="125898" cy="3050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E8D126-7CD4-4540-BA9F-490F567B7B77}"/>
              </a:ext>
            </a:extLst>
          </p:cNvPr>
          <p:cNvSpPr/>
          <p:nvPr userDrawn="1"/>
        </p:nvSpPr>
        <p:spPr>
          <a:xfrm rot="5400000">
            <a:off x="7558170" y="-1459931"/>
            <a:ext cx="125898" cy="304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0C85294-3B3B-FD40-AB49-CE48F0FE5124}"/>
              </a:ext>
            </a:extLst>
          </p:cNvPr>
          <p:cNvSpPr/>
          <p:nvPr userDrawn="1"/>
        </p:nvSpPr>
        <p:spPr>
          <a:xfrm rot="5400000">
            <a:off x="10606171" y="-1462172"/>
            <a:ext cx="125898" cy="30502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87754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Tree>
    <p:extLst>
      <p:ext uri="{BB962C8B-B14F-4D97-AF65-F5344CB8AC3E}">
        <p14:creationId xmlns:p14="http://schemas.microsoft.com/office/powerpoint/2010/main" val="327943813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5069E44C-0297-A148-89BE-5B81D539F59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57676" y="-528958"/>
            <a:ext cx="16219163" cy="8737239"/>
          </a:xfrm>
          <a:prstGeom prst="rect">
            <a:avLst/>
          </a:prstGeom>
        </p:spPr>
      </p:pic>
    </p:spTree>
    <p:extLst>
      <p:ext uri="{BB962C8B-B14F-4D97-AF65-F5344CB8AC3E}">
        <p14:creationId xmlns:p14="http://schemas.microsoft.com/office/powerpoint/2010/main" val="4900872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39566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389E82D-C65B-564B-9F0F-A8EEFB015DB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0800000">
            <a:off x="5872037" y="4754526"/>
            <a:ext cx="6488464" cy="3495325"/>
          </a:xfrm>
          <a:prstGeom prst="rect">
            <a:avLst/>
          </a:prstGeom>
        </p:spPr>
      </p:pic>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sp>
        <p:nvSpPr>
          <p:cNvPr id="9" name="Rectangle 8">
            <a:extLst>
              <a:ext uri="{FF2B5EF4-FFF2-40B4-BE49-F238E27FC236}">
                <a16:creationId xmlns:a16="http://schemas.microsoft.com/office/drawing/2014/main" id="{4F00F055-5283-534A-8090-11BBC2FE7CEB}"/>
              </a:ext>
            </a:extLst>
          </p:cNvPr>
          <p:cNvSpPr/>
          <p:nvPr userDrawn="1"/>
        </p:nvSpPr>
        <p:spPr>
          <a:xfrm>
            <a:off x="0" y="0"/>
            <a:ext cx="139148" cy="18191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DE9F2B-B9C0-DF4B-B3CB-C9D855B068D5}"/>
              </a:ext>
            </a:extLst>
          </p:cNvPr>
          <p:cNvSpPr/>
          <p:nvPr userDrawn="1"/>
        </p:nvSpPr>
        <p:spPr>
          <a:xfrm>
            <a:off x="0" y="1752902"/>
            <a:ext cx="139148" cy="18191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56BEF13-83CB-9F45-8214-D94A1373F3CE}"/>
              </a:ext>
            </a:extLst>
          </p:cNvPr>
          <p:cNvSpPr/>
          <p:nvPr userDrawn="1"/>
        </p:nvSpPr>
        <p:spPr>
          <a:xfrm>
            <a:off x="0" y="3505804"/>
            <a:ext cx="139148" cy="1819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C55EC9-5236-3C4D-A769-879623B933ED}"/>
              </a:ext>
            </a:extLst>
          </p:cNvPr>
          <p:cNvSpPr/>
          <p:nvPr userDrawn="1"/>
        </p:nvSpPr>
        <p:spPr>
          <a:xfrm>
            <a:off x="0" y="5258706"/>
            <a:ext cx="139148" cy="15992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06FAF2C-CBAD-F24A-B180-97C6C5AD7DFD}"/>
              </a:ext>
            </a:extLst>
          </p:cNvPr>
          <p:cNvPicPr>
            <a:picLocks noChangeAspect="1"/>
          </p:cNvPicPr>
          <p:nvPr userDrawn="1"/>
        </p:nvPicPr>
        <p:blipFill>
          <a:blip r:embed="rId7"/>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239164535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9" r:id="rId4"/>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6"/>
            <a:ext cx="10515600" cy="39633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sp>
        <p:nvSpPr>
          <p:cNvPr id="13" name="Rectangle 12">
            <a:extLst>
              <a:ext uri="{FF2B5EF4-FFF2-40B4-BE49-F238E27FC236}">
                <a16:creationId xmlns:a16="http://schemas.microsoft.com/office/drawing/2014/main" id="{F1F5058B-EDC3-3D4A-946F-3AB4886910F6}"/>
              </a:ext>
            </a:extLst>
          </p:cNvPr>
          <p:cNvSpPr/>
          <p:nvPr userDrawn="1"/>
        </p:nvSpPr>
        <p:spPr>
          <a:xfrm rot="5400000">
            <a:off x="1459929" y="-1459931"/>
            <a:ext cx="125898" cy="304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5130CF-3032-9F4F-95AB-68B571332673}"/>
              </a:ext>
            </a:extLst>
          </p:cNvPr>
          <p:cNvSpPr/>
          <p:nvPr userDrawn="1"/>
        </p:nvSpPr>
        <p:spPr>
          <a:xfrm rot="5400000">
            <a:off x="4507930" y="-1462172"/>
            <a:ext cx="125898" cy="3050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E8D126-7CD4-4540-BA9F-490F567B7B77}"/>
              </a:ext>
            </a:extLst>
          </p:cNvPr>
          <p:cNvSpPr/>
          <p:nvPr userDrawn="1"/>
        </p:nvSpPr>
        <p:spPr>
          <a:xfrm rot="5400000">
            <a:off x="7558170" y="-1459931"/>
            <a:ext cx="125898" cy="304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0C85294-3B3B-FD40-AB49-CE48F0FE5124}"/>
              </a:ext>
            </a:extLst>
          </p:cNvPr>
          <p:cNvSpPr/>
          <p:nvPr userDrawn="1"/>
        </p:nvSpPr>
        <p:spPr>
          <a:xfrm rot="5400000">
            <a:off x="10606171" y="-1462172"/>
            <a:ext cx="125898" cy="30502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1573610-AB7D-E94B-84F9-D1B5F4DBFC72}"/>
              </a:ext>
            </a:extLst>
          </p:cNvPr>
          <p:cNvPicPr>
            <a:picLocks noChangeAspect="1"/>
          </p:cNvPicPr>
          <p:nvPr userDrawn="1"/>
        </p:nvPicPr>
        <p:blipFill>
          <a:blip r:embed="rId5"/>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408778913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39633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8" name="Picture 7">
            <a:extLst>
              <a:ext uri="{FF2B5EF4-FFF2-40B4-BE49-F238E27FC236}">
                <a16:creationId xmlns:a16="http://schemas.microsoft.com/office/drawing/2014/main" id="{29A5B91D-F071-FC41-A576-D24CDF427013}"/>
              </a:ext>
            </a:extLst>
          </p:cNvPr>
          <p:cNvPicPr>
            <a:picLocks noChangeAspect="1"/>
          </p:cNvPicPr>
          <p:nvPr userDrawn="1"/>
        </p:nvPicPr>
        <p:blipFill>
          <a:blip r:embed="rId5"/>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253804122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www.entnet.org/ChoosingWisely" TargetMode="Externa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13.gif"/><Relationship Id="rId7" Type="http://schemas.openxmlformats.org/officeDocument/2006/relationships/image" Target="../media/image17.gif"/><Relationship Id="rId2" Type="http://schemas.openxmlformats.org/officeDocument/2006/relationships/image" Target="../media/image12.jpg"/><Relationship Id="rId1" Type="http://schemas.openxmlformats.org/officeDocument/2006/relationships/slideLayout" Target="../slideLayouts/slideLayout16.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gif"/></Relationships>
</file>

<file path=ppt/slides/_rels/slide5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8.PNG"/><Relationship Id="rId1" Type="http://schemas.openxmlformats.org/officeDocument/2006/relationships/slideLayout" Target="../slideLayouts/slideLayout16.xml"/><Relationship Id="rId5" Type="http://schemas.openxmlformats.org/officeDocument/2006/relationships/image" Target="../media/image20.gif"/><Relationship Id="rId4" Type="http://schemas.openxmlformats.org/officeDocument/2006/relationships/image" Target="../media/image19.gi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DD5385-FC16-BF4D-A362-1BE8A5E9CE63}"/>
              </a:ext>
            </a:extLst>
          </p:cNvPr>
          <p:cNvSpPr>
            <a:spLocks noGrp="1"/>
          </p:cNvSpPr>
          <p:nvPr>
            <p:ph type="ctrTitle"/>
          </p:nvPr>
        </p:nvSpPr>
        <p:spPr/>
        <p:txBody>
          <a:bodyPr>
            <a:normAutofit fontScale="90000"/>
          </a:bodyPr>
          <a:lstStyle/>
          <a:p>
            <a:r>
              <a:rPr lang="en-US" dirty="0"/>
              <a:t>AAO-HNSF</a:t>
            </a:r>
            <a:br>
              <a:rPr lang="en-US" dirty="0"/>
            </a:br>
            <a:r>
              <a:rPr lang="en-US" dirty="0"/>
              <a:t>Clinical Practice Guideline: Otitis Media with Effusion</a:t>
            </a:r>
          </a:p>
        </p:txBody>
      </p:sp>
      <p:sp>
        <p:nvSpPr>
          <p:cNvPr id="5" name="Subtitle 4">
            <a:extLst>
              <a:ext uri="{FF2B5EF4-FFF2-40B4-BE49-F238E27FC236}">
                <a16:creationId xmlns:a16="http://schemas.microsoft.com/office/drawing/2014/main" id="{A175A00C-59CF-FE4A-8B2B-53FD5916E720}"/>
              </a:ext>
            </a:extLst>
          </p:cNvPr>
          <p:cNvSpPr>
            <a:spLocks noGrp="1"/>
          </p:cNvSpPr>
          <p:nvPr>
            <p:ph type="subTitle" idx="1"/>
          </p:nvPr>
        </p:nvSpPr>
        <p:spPr/>
        <p:txBody>
          <a:bodyPr anchor="ctr"/>
          <a:lstStyle/>
          <a:p>
            <a:r>
              <a:rPr lang="en-US" dirty="0"/>
              <a:t>Published February 2016</a:t>
            </a:r>
          </a:p>
          <a:p>
            <a:endParaRPr lang="en-US" i="1" dirty="0"/>
          </a:p>
          <a:p>
            <a:r>
              <a:rPr lang="en-US" i="1" dirty="0"/>
              <a:t>Update to 2004 published CPG</a:t>
            </a:r>
            <a:endParaRPr lang="en-US" dirty="0"/>
          </a:p>
        </p:txBody>
      </p:sp>
    </p:spTree>
    <p:extLst>
      <p:ext uri="{BB962C8B-B14F-4D97-AF65-F5344CB8AC3E}">
        <p14:creationId xmlns:p14="http://schemas.microsoft.com/office/powerpoint/2010/main" val="2436509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25E6-7754-4C3A-8A35-DFD05030078D}"/>
              </a:ext>
            </a:extLst>
          </p:cNvPr>
          <p:cNvSpPr>
            <a:spLocks noGrp="1"/>
          </p:cNvSpPr>
          <p:nvPr>
            <p:ph type="title"/>
          </p:nvPr>
        </p:nvSpPr>
        <p:spPr/>
        <p:txBody>
          <a:bodyPr/>
          <a:lstStyle/>
          <a:p>
            <a:r>
              <a:rPr lang="en-US" dirty="0"/>
              <a:t>Difference from Prior CPG</a:t>
            </a:r>
          </a:p>
        </p:txBody>
      </p:sp>
      <p:sp>
        <p:nvSpPr>
          <p:cNvPr id="3" name="Content Placeholder 2">
            <a:extLst>
              <a:ext uri="{FF2B5EF4-FFF2-40B4-BE49-F238E27FC236}">
                <a16:creationId xmlns:a16="http://schemas.microsoft.com/office/drawing/2014/main" id="{7AC5E710-669D-4DEE-950F-4BD817C29F26}"/>
              </a:ext>
            </a:extLst>
          </p:cNvPr>
          <p:cNvSpPr>
            <a:spLocks noGrp="1"/>
          </p:cNvSpPr>
          <p:nvPr>
            <p:ph idx="1"/>
          </p:nvPr>
        </p:nvSpPr>
        <p:spPr>
          <a:xfrm>
            <a:off x="838200" y="1432873"/>
            <a:ext cx="10515600" cy="4349361"/>
          </a:xfrm>
        </p:spPr>
        <p:txBody>
          <a:bodyPr>
            <a:normAutofit/>
          </a:bodyPr>
          <a:lstStyle/>
          <a:p>
            <a:pPr marL="285750" lvl="0" indent="-285750" hangingPunct="0">
              <a:lnSpc>
                <a:spcPct val="120000"/>
              </a:lnSpc>
              <a:spcBef>
                <a:spcPts val="0"/>
              </a:spcBef>
              <a:spcAft>
                <a:spcPts val="600"/>
              </a:spcAft>
            </a:pPr>
            <a:r>
              <a:rPr lang="x-none" sz="1800" dirty="0">
                <a:latin typeface="Helvetica" panose="020B0604020202020204" pitchFamily="34" charset="0"/>
                <a:cs typeface="Helvetica" panose="020B0604020202020204" pitchFamily="34" charset="0"/>
              </a:rPr>
              <a:t>Expanded information on speech and language assessment for children with OME</a:t>
            </a:r>
            <a:endParaRPr lang="en-US" sz="1800" dirty="0">
              <a:latin typeface="Helvetica" panose="020B0604020202020204" pitchFamily="34" charset="0"/>
              <a:cs typeface="Helvetica" panose="020B0604020202020204" pitchFamily="34" charset="0"/>
            </a:endParaRPr>
          </a:p>
          <a:p>
            <a:pPr marL="285750" lvl="0" indent="-285750" hangingPunct="0">
              <a:lnSpc>
                <a:spcPct val="120000"/>
              </a:lnSpc>
              <a:spcBef>
                <a:spcPts val="0"/>
              </a:spcBef>
              <a:spcAft>
                <a:spcPts val="600"/>
              </a:spcAft>
            </a:pPr>
            <a:r>
              <a:rPr lang="x-none" sz="1800" dirty="0">
                <a:latin typeface="Helvetica" panose="020B0604020202020204" pitchFamily="34" charset="0"/>
                <a:cs typeface="Helvetica" panose="020B0604020202020204" pitchFamily="34" charset="0"/>
              </a:rPr>
              <a:t>New recommendations for managing OME in children who fail newborn hearing screening, evaluating at-risk children for OME, and educating and counseling parents </a:t>
            </a:r>
            <a:endParaRPr lang="en-US" sz="1800" dirty="0">
              <a:latin typeface="Helvetica" panose="020B0604020202020204" pitchFamily="34" charset="0"/>
              <a:cs typeface="Helvetica" panose="020B0604020202020204" pitchFamily="34" charset="0"/>
            </a:endParaRPr>
          </a:p>
          <a:p>
            <a:pPr marL="285750" lvl="0" indent="-285750" hangingPunct="0">
              <a:lnSpc>
                <a:spcPct val="120000"/>
              </a:lnSpc>
              <a:spcBef>
                <a:spcPts val="0"/>
              </a:spcBef>
              <a:spcAft>
                <a:spcPts val="600"/>
              </a:spcAft>
            </a:pPr>
            <a:r>
              <a:rPr lang="x-none" sz="1800" dirty="0">
                <a:latin typeface="Helvetica" panose="020B0604020202020204" pitchFamily="34" charset="0"/>
                <a:cs typeface="Helvetica" panose="020B0604020202020204" pitchFamily="34" charset="0"/>
              </a:rPr>
              <a:t>A new recommendation against using topical intranasal steroids for treating OME</a:t>
            </a:r>
            <a:endParaRPr lang="en-US" sz="1800" dirty="0">
              <a:latin typeface="Helvetica" panose="020B0604020202020204" pitchFamily="34" charset="0"/>
              <a:cs typeface="Helvetica" panose="020B0604020202020204" pitchFamily="34" charset="0"/>
            </a:endParaRPr>
          </a:p>
          <a:p>
            <a:pPr marL="285750" lvl="0" indent="-285750" hangingPunct="0">
              <a:lnSpc>
                <a:spcPct val="120000"/>
              </a:lnSpc>
              <a:spcBef>
                <a:spcPts val="0"/>
              </a:spcBef>
              <a:spcAft>
                <a:spcPts val="600"/>
              </a:spcAft>
            </a:pPr>
            <a:r>
              <a:rPr lang="x-none" sz="1800" dirty="0">
                <a:latin typeface="Helvetica" panose="020B0604020202020204" pitchFamily="34" charset="0"/>
                <a:cs typeface="Helvetica" panose="020B0604020202020204" pitchFamily="34" charset="0"/>
              </a:rPr>
              <a:t>A new recommendation against adenoidectomy for a primary indication of OME in children under age 4 years unless a distinct indication exists (nasal obstruction, chronic adenoiditis).</a:t>
            </a:r>
            <a:endParaRPr lang="en-US" sz="1800" dirty="0">
              <a:latin typeface="Helvetica" panose="020B0604020202020204" pitchFamily="34" charset="0"/>
              <a:cs typeface="Helvetica" panose="020B0604020202020204" pitchFamily="34" charset="0"/>
            </a:endParaRPr>
          </a:p>
          <a:p>
            <a:pPr marL="285750" lvl="0" indent="-285750" hangingPunct="0">
              <a:lnSpc>
                <a:spcPct val="120000"/>
              </a:lnSpc>
              <a:spcBef>
                <a:spcPts val="0"/>
              </a:spcBef>
              <a:spcAft>
                <a:spcPts val="600"/>
              </a:spcAft>
            </a:pPr>
            <a:r>
              <a:rPr lang="x-none" sz="1800" dirty="0">
                <a:latin typeface="Helvetica" panose="020B0604020202020204" pitchFamily="34" charset="0"/>
                <a:cs typeface="Helvetica" panose="020B0604020202020204" pitchFamily="34" charset="0"/>
              </a:rPr>
              <a:t>A new recommendation for assessing OME outcomes by documenting OME resolution, improved hearing, or improved quality of life</a:t>
            </a:r>
            <a:endParaRPr lang="en-US" sz="1800" dirty="0">
              <a:latin typeface="Helvetica" panose="020B0604020202020204" pitchFamily="34" charset="0"/>
              <a:cs typeface="Helvetica" panose="020B0604020202020204" pitchFamily="34" charset="0"/>
            </a:endParaRPr>
          </a:p>
          <a:p>
            <a:pPr marL="285750" lvl="0" indent="-285750" hangingPunct="0">
              <a:lnSpc>
                <a:spcPct val="120000"/>
              </a:lnSpc>
              <a:spcBef>
                <a:spcPts val="0"/>
              </a:spcBef>
              <a:spcAft>
                <a:spcPts val="600"/>
              </a:spcAft>
            </a:pPr>
            <a:r>
              <a:rPr lang="x-none" sz="1800" dirty="0">
                <a:latin typeface="Helvetica" panose="020B0604020202020204" pitchFamily="34" charset="0"/>
                <a:cs typeface="Helvetica" panose="020B0604020202020204" pitchFamily="34" charset="0"/>
              </a:rPr>
              <a:t>New algorithm to clarify decision making and action statement relationships</a:t>
            </a:r>
            <a:endParaRPr lang="en-US" sz="18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047688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B761E-B8A0-4500-A429-CACE362F0A73}"/>
              </a:ext>
            </a:extLst>
          </p:cNvPr>
          <p:cNvSpPr>
            <a:spLocks noGrp="1"/>
          </p:cNvSpPr>
          <p:nvPr>
            <p:ph type="title"/>
          </p:nvPr>
        </p:nvSpPr>
        <p:spPr/>
        <p:txBody>
          <a:bodyPr/>
          <a:lstStyle/>
          <a:p>
            <a:r>
              <a:rPr lang="en-US" dirty="0"/>
              <a:t>Target Population</a:t>
            </a:r>
          </a:p>
        </p:txBody>
      </p:sp>
      <p:sp>
        <p:nvSpPr>
          <p:cNvPr id="3" name="Content Placeholder 2">
            <a:extLst>
              <a:ext uri="{FF2B5EF4-FFF2-40B4-BE49-F238E27FC236}">
                <a16:creationId xmlns:a16="http://schemas.microsoft.com/office/drawing/2014/main" id="{9A0B3E81-EDA6-4B84-A0AB-3BC951F9C315}"/>
              </a:ext>
            </a:extLst>
          </p:cNvPr>
          <p:cNvSpPr>
            <a:spLocks noGrp="1"/>
          </p:cNvSpPr>
          <p:nvPr>
            <p:ph idx="1"/>
          </p:nvPr>
        </p:nvSpPr>
        <p:spPr/>
        <p:txBody>
          <a:bodyPr/>
          <a:lstStyle/>
          <a:p>
            <a:pPr marL="0" indent="0">
              <a:buNone/>
            </a:pPr>
            <a:r>
              <a:rPr lang="en-US" dirty="0">
                <a:latin typeface="Helvetica" panose="020B0604020202020204" pitchFamily="34" charset="0"/>
                <a:cs typeface="Helvetica" panose="020B0604020202020204" pitchFamily="34" charset="0"/>
              </a:rPr>
              <a:t>The target patient for this guideline is a </a:t>
            </a:r>
            <a:r>
              <a:rPr lang="en-US" dirty="0"/>
              <a:t>child aged 2 months through 12 years with OME, with or without developmental disabilities or underlying conditions that predispose to OME and its sequelae.</a:t>
            </a:r>
            <a:endParaRPr lang="en-US" dirty="0">
              <a:latin typeface="Helvetica" panose="020B0604020202020204" pitchFamily="34" charset="0"/>
              <a:cs typeface="Helvetica" panose="020B0604020202020204" pitchFamily="34" charset="0"/>
            </a:endParaRPr>
          </a:p>
          <a:p>
            <a:pPr marL="0" indent="0">
              <a:buNone/>
            </a:pPr>
            <a:endParaRPr lang="en-US" dirty="0"/>
          </a:p>
        </p:txBody>
      </p:sp>
    </p:spTree>
    <p:extLst>
      <p:ext uri="{BB962C8B-B14F-4D97-AF65-F5344CB8AC3E}">
        <p14:creationId xmlns:p14="http://schemas.microsoft.com/office/powerpoint/2010/main" val="2768677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07C5-35D2-4256-A449-12D99B6227BC}"/>
              </a:ext>
            </a:extLst>
          </p:cNvPr>
          <p:cNvSpPr>
            <a:spLocks noGrp="1"/>
          </p:cNvSpPr>
          <p:nvPr>
            <p:ph type="title"/>
          </p:nvPr>
        </p:nvSpPr>
        <p:spPr/>
        <p:txBody>
          <a:bodyPr/>
          <a:lstStyle/>
          <a:p>
            <a:r>
              <a:rPr lang="en-US" dirty="0"/>
              <a:t>Purpose &amp; Target Audience</a:t>
            </a:r>
          </a:p>
        </p:txBody>
      </p:sp>
      <p:sp>
        <p:nvSpPr>
          <p:cNvPr id="3" name="Content Placeholder 2">
            <a:extLst>
              <a:ext uri="{FF2B5EF4-FFF2-40B4-BE49-F238E27FC236}">
                <a16:creationId xmlns:a16="http://schemas.microsoft.com/office/drawing/2014/main" id="{81D6DD6B-4274-4BF7-B616-7BB583C49BEA}"/>
              </a:ext>
            </a:extLst>
          </p:cNvPr>
          <p:cNvSpPr>
            <a:spLocks noGrp="1"/>
          </p:cNvSpPr>
          <p:nvPr>
            <p:ph idx="1"/>
          </p:nvPr>
        </p:nvSpPr>
        <p:spPr/>
        <p:txBody>
          <a:bodyPr/>
          <a:lstStyle/>
          <a:p>
            <a:pPr marL="0" indent="0">
              <a:spcAft>
                <a:spcPts val="1200"/>
              </a:spcAft>
              <a:buNone/>
              <a:defRPr/>
            </a:pPr>
            <a:r>
              <a:rPr lang="en-US" b="1" dirty="0"/>
              <a:t>Purpose: </a:t>
            </a:r>
            <a:r>
              <a:rPr lang="en-US" dirty="0"/>
              <a:t>To provide evidence-based recommendations for clinicians managing patients with otitis media with effusion.  </a:t>
            </a:r>
          </a:p>
          <a:p>
            <a:pPr marL="0" indent="0">
              <a:spcAft>
                <a:spcPts val="1200"/>
              </a:spcAft>
              <a:buNone/>
              <a:defRPr/>
            </a:pPr>
            <a:r>
              <a:rPr lang="en-US" b="1" dirty="0"/>
              <a:t>Target audience: </a:t>
            </a:r>
            <a:r>
              <a:rPr lang="en-US" dirty="0"/>
              <a:t>All clinicians who are likely to diagnose and manage children with OME, and applies to any setting in which OME would be identified, monitored, or managed.</a:t>
            </a:r>
          </a:p>
        </p:txBody>
      </p:sp>
    </p:spTree>
    <p:extLst>
      <p:ext uri="{BB962C8B-B14F-4D97-AF65-F5344CB8AC3E}">
        <p14:creationId xmlns:p14="http://schemas.microsoft.com/office/powerpoint/2010/main" val="1546307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CD1A5-5962-4A28-B49E-A5893BC95A3F}"/>
              </a:ext>
            </a:extLst>
          </p:cNvPr>
          <p:cNvSpPr>
            <a:spLocks noGrp="1"/>
          </p:cNvSpPr>
          <p:nvPr>
            <p:ph type="title"/>
          </p:nvPr>
        </p:nvSpPr>
        <p:spPr/>
        <p:txBody>
          <a:bodyPr/>
          <a:lstStyle/>
          <a:p>
            <a:r>
              <a:rPr lang="en-US" dirty="0"/>
              <a:t>Definitions</a:t>
            </a:r>
          </a:p>
        </p:txBody>
      </p:sp>
      <p:pic>
        <p:nvPicPr>
          <p:cNvPr id="4" name="table">
            <a:extLst>
              <a:ext uri="{FF2B5EF4-FFF2-40B4-BE49-F238E27FC236}">
                <a16:creationId xmlns:a16="http://schemas.microsoft.com/office/drawing/2014/main" id="{A053808F-E52D-483A-AE75-C751E84670A1}"/>
              </a:ext>
            </a:extLst>
          </p:cNvPr>
          <p:cNvPicPr>
            <a:picLocks noGrp="1" noChangeAspect="1"/>
          </p:cNvPicPr>
          <p:nvPr>
            <p:ph idx="1"/>
          </p:nvPr>
        </p:nvPicPr>
        <p:blipFill>
          <a:blip r:embed="rId2"/>
          <a:stretch>
            <a:fillRect/>
          </a:stretch>
        </p:blipFill>
        <p:spPr>
          <a:xfrm>
            <a:off x="1900358" y="1351967"/>
            <a:ext cx="8391283" cy="4429708"/>
          </a:xfrm>
          <a:prstGeom prst="rect">
            <a:avLst/>
          </a:prstGeom>
        </p:spPr>
      </p:pic>
    </p:spTree>
    <p:extLst>
      <p:ext uri="{BB962C8B-B14F-4D97-AF65-F5344CB8AC3E}">
        <p14:creationId xmlns:p14="http://schemas.microsoft.com/office/powerpoint/2010/main" val="1105968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CD1A5-5962-4A28-B49E-A5893BC95A3F}"/>
              </a:ext>
            </a:extLst>
          </p:cNvPr>
          <p:cNvSpPr>
            <a:spLocks noGrp="1"/>
          </p:cNvSpPr>
          <p:nvPr>
            <p:ph type="title"/>
          </p:nvPr>
        </p:nvSpPr>
        <p:spPr/>
        <p:txBody>
          <a:bodyPr/>
          <a:lstStyle/>
          <a:p>
            <a:r>
              <a:rPr lang="en-US" dirty="0"/>
              <a:t>Definitions</a:t>
            </a:r>
          </a:p>
        </p:txBody>
      </p:sp>
      <p:pic>
        <p:nvPicPr>
          <p:cNvPr id="8" name="table">
            <a:extLst>
              <a:ext uri="{FF2B5EF4-FFF2-40B4-BE49-F238E27FC236}">
                <a16:creationId xmlns:a16="http://schemas.microsoft.com/office/drawing/2014/main" id="{FBFD983C-1065-496C-A14E-E1E24F10DE8F}"/>
              </a:ext>
            </a:extLst>
          </p:cNvPr>
          <p:cNvPicPr>
            <a:picLocks noGrp="1" noChangeAspect="1"/>
          </p:cNvPicPr>
          <p:nvPr>
            <p:ph idx="1"/>
          </p:nvPr>
        </p:nvPicPr>
        <p:blipFill>
          <a:blip r:embed="rId2"/>
          <a:stretch>
            <a:fillRect/>
          </a:stretch>
        </p:blipFill>
        <p:spPr>
          <a:xfrm>
            <a:off x="1349898" y="1435452"/>
            <a:ext cx="9492203" cy="4346223"/>
          </a:xfrm>
          <a:prstGeom prst="rect">
            <a:avLst/>
          </a:prstGeom>
        </p:spPr>
      </p:pic>
    </p:spTree>
    <p:extLst>
      <p:ext uri="{BB962C8B-B14F-4D97-AF65-F5344CB8AC3E}">
        <p14:creationId xmlns:p14="http://schemas.microsoft.com/office/powerpoint/2010/main" val="1974728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D955D-552D-4091-8560-5FFB1FBE29E8}"/>
              </a:ext>
            </a:extLst>
          </p:cNvPr>
          <p:cNvSpPr>
            <a:spLocks noGrp="1"/>
          </p:cNvSpPr>
          <p:nvPr>
            <p:ph type="title"/>
          </p:nvPr>
        </p:nvSpPr>
        <p:spPr/>
        <p:txBody>
          <a:bodyPr/>
          <a:lstStyle/>
          <a:p>
            <a:r>
              <a:rPr lang="en-US" dirty="0"/>
              <a:t>Literature Search</a:t>
            </a:r>
          </a:p>
        </p:txBody>
      </p:sp>
      <p:sp>
        <p:nvSpPr>
          <p:cNvPr id="3" name="Content Placeholder 2">
            <a:extLst>
              <a:ext uri="{FF2B5EF4-FFF2-40B4-BE49-F238E27FC236}">
                <a16:creationId xmlns:a16="http://schemas.microsoft.com/office/drawing/2014/main" id="{A65A27D1-C56A-484B-AAC5-E5CFDE505187}"/>
              </a:ext>
            </a:extLst>
          </p:cNvPr>
          <p:cNvSpPr>
            <a:spLocks noGrp="1"/>
          </p:cNvSpPr>
          <p:nvPr>
            <p:ph idx="1"/>
          </p:nvPr>
        </p:nvSpPr>
        <p:spPr/>
        <p:txBody>
          <a:bodyPr/>
          <a:lstStyle/>
          <a:p>
            <a:pPr>
              <a:lnSpc>
                <a:spcPct val="100000"/>
              </a:lnSpc>
              <a:spcBef>
                <a:spcPts val="1200"/>
              </a:spcBef>
              <a:buClr>
                <a:srgbClr val="C0040F"/>
              </a:buClr>
            </a:pPr>
            <a:r>
              <a:rPr lang="en-US" dirty="0"/>
              <a:t>Performed by an information specialist </a:t>
            </a:r>
          </a:p>
          <a:p>
            <a:pPr>
              <a:lnSpc>
                <a:spcPct val="100000"/>
              </a:lnSpc>
              <a:spcBef>
                <a:spcPts val="1200"/>
              </a:spcBef>
              <a:buClr>
                <a:srgbClr val="C0040F"/>
              </a:buClr>
            </a:pPr>
            <a:r>
              <a:rPr lang="en-US" dirty="0"/>
              <a:t>Clinical Practice Guidelines – 13 identified, 4 included in the final CPG</a:t>
            </a:r>
          </a:p>
          <a:p>
            <a:pPr>
              <a:lnSpc>
                <a:spcPct val="100000"/>
              </a:lnSpc>
              <a:spcBef>
                <a:spcPts val="1200"/>
              </a:spcBef>
              <a:buClr>
                <a:srgbClr val="C0040F"/>
              </a:buClr>
            </a:pPr>
            <a:r>
              <a:rPr lang="en-US" dirty="0"/>
              <a:t>Systematic Reviews – 138 identified, 20 included in the final CPG</a:t>
            </a:r>
          </a:p>
          <a:p>
            <a:pPr>
              <a:lnSpc>
                <a:spcPct val="100000"/>
              </a:lnSpc>
              <a:spcBef>
                <a:spcPts val="1200"/>
              </a:spcBef>
              <a:buClr>
                <a:srgbClr val="C0040F"/>
              </a:buClr>
            </a:pPr>
            <a:r>
              <a:rPr lang="en-US" dirty="0"/>
              <a:t>Randomized Controlled Trials –86 identified, 49 included in the final CPG</a:t>
            </a:r>
          </a:p>
        </p:txBody>
      </p:sp>
    </p:spTree>
    <p:extLst>
      <p:ext uri="{BB962C8B-B14F-4D97-AF65-F5344CB8AC3E}">
        <p14:creationId xmlns:p14="http://schemas.microsoft.com/office/powerpoint/2010/main" val="3295350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81F8C-DD8A-4E82-9092-ECF19DF05F20}"/>
              </a:ext>
            </a:extLst>
          </p:cNvPr>
          <p:cNvSpPr>
            <a:spLocks noGrp="1"/>
          </p:cNvSpPr>
          <p:nvPr>
            <p:ph type="title"/>
          </p:nvPr>
        </p:nvSpPr>
        <p:spPr/>
        <p:txBody>
          <a:bodyPr/>
          <a:lstStyle/>
          <a:p>
            <a:r>
              <a:rPr lang="en-US" dirty="0"/>
              <a:t>KAS 1A and 1B: Pneumatic Otoscopy</a:t>
            </a:r>
          </a:p>
        </p:txBody>
      </p:sp>
      <p:sp>
        <p:nvSpPr>
          <p:cNvPr id="3" name="Content Placeholder 2">
            <a:extLst>
              <a:ext uri="{FF2B5EF4-FFF2-40B4-BE49-F238E27FC236}">
                <a16:creationId xmlns:a16="http://schemas.microsoft.com/office/drawing/2014/main" id="{A49B7C97-E06F-4D35-8574-8E980091282A}"/>
              </a:ext>
            </a:extLst>
          </p:cNvPr>
          <p:cNvSpPr>
            <a:spLocks noGrp="1"/>
          </p:cNvSpPr>
          <p:nvPr>
            <p:ph idx="1"/>
          </p:nvPr>
        </p:nvSpPr>
        <p:spPr/>
        <p:txBody>
          <a:bodyPr>
            <a:noAutofit/>
          </a:bodyPr>
          <a:lstStyle/>
          <a:p>
            <a:pPr marL="0" indent="0">
              <a:lnSpc>
                <a:spcPct val="120000"/>
              </a:lnSpc>
              <a:buNone/>
            </a:pPr>
            <a:r>
              <a:rPr lang="en-US" sz="1600" b="1" dirty="0"/>
              <a:t>STATEMENT 1a: The clinician should document the presence of middle-ear effusion with pneumatic otoscopy when diagnosing OME in a child.  </a:t>
            </a:r>
            <a:r>
              <a:rPr lang="en-US" sz="1600" i="1" u="sng" dirty="0"/>
              <a:t>Strong recommendation</a:t>
            </a:r>
            <a:r>
              <a:rPr lang="en-US" sz="1600" i="1" dirty="0"/>
              <a:t> based on systematic review of diagnostic studies with a preponderance of benefit over harm.</a:t>
            </a:r>
          </a:p>
          <a:p>
            <a:pPr marL="0" indent="0">
              <a:lnSpc>
                <a:spcPct val="120000"/>
              </a:lnSpc>
              <a:spcAft>
                <a:spcPts val="1800"/>
              </a:spcAft>
              <a:buNone/>
            </a:pPr>
            <a:r>
              <a:rPr lang="en-US" sz="1600" b="1" dirty="0"/>
              <a:t>STATEMENT 1b: The clinician should perform pneumatic otoscopy to assess for OME in a child with otalgia, hearing loss, or both.</a:t>
            </a:r>
            <a:r>
              <a:rPr lang="en-US" sz="1600" dirty="0"/>
              <a:t>  </a:t>
            </a:r>
            <a:r>
              <a:rPr lang="en-US" sz="1600" i="1" u="sng" dirty="0"/>
              <a:t>Strong recommendation</a:t>
            </a:r>
            <a:r>
              <a:rPr lang="en-US" sz="1600" i="1" dirty="0"/>
              <a:t> based on systematic review of diagnostic studies with a preponderance of benefit over harm.</a:t>
            </a:r>
          </a:p>
          <a:p>
            <a:pPr marL="0" lvl="0" indent="0">
              <a:lnSpc>
                <a:spcPct val="120000"/>
              </a:lnSpc>
              <a:buNone/>
            </a:pPr>
            <a:r>
              <a:rPr lang="en-US" sz="1600" u="sng" dirty="0"/>
              <a:t>Benefits</a:t>
            </a:r>
            <a:r>
              <a:rPr lang="en-US" sz="1600" dirty="0"/>
              <a:t>: Improve diagnostic certainty; reduce false negative diagnoses caused by effusions that do not have obvious air bubbles or an air-fluid level; reduce false positive diagnoses that lead to unnecessary tests and costs; readily available equipment; document mobility of the tympanic membrane; efficient; cost-effective </a:t>
            </a:r>
          </a:p>
          <a:p>
            <a:pPr marL="0" lvl="0" indent="0">
              <a:lnSpc>
                <a:spcPct val="120000"/>
              </a:lnSpc>
              <a:buNone/>
            </a:pPr>
            <a:r>
              <a:rPr lang="en-US" sz="1600" u="sng" dirty="0"/>
              <a:t>Risks, harms, costs</a:t>
            </a:r>
            <a:r>
              <a:rPr lang="en-US" sz="1600" dirty="0"/>
              <a:t>: Costs of training clinicians in pneumatic otoscopy; false positive diagnoses from non-intact tympanic membrane; minor procedural discomfort</a:t>
            </a:r>
          </a:p>
        </p:txBody>
      </p:sp>
    </p:spTree>
    <p:extLst>
      <p:ext uri="{BB962C8B-B14F-4D97-AF65-F5344CB8AC3E}">
        <p14:creationId xmlns:p14="http://schemas.microsoft.com/office/powerpoint/2010/main" val="763436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81F8C-DD8A-4E82-9092-ECF19DF05F20}"/>
              </a:ext>
            </a:extLst>
          </p:cNvPr>
          <p:cNvSpPr>
            <a:spLocks noGrp="1"/>
          </p:cNvSpPr>
          <p:nvPr>
            <p:ph type="title"/>
          </p:nvPr>
        </p:nvSpPr>
        <p:spPr/>
        <p:txBody>
          <a:bodyPr/>
          <a:lstStyle/>
          <a:p>
            <a:r>
              <a:rPr lang="en-US" dirty="0"/>
              <a:t>KAS 1A and 1B: Pneumatic Otoscopy</a:t>
            </a:r>
          </a:p>
        </p:txBody>
      </p:sp>
      <p:sp>
        <p:nvSpPr>
          <p:cNvPr id="3" name="Content Placeholder 2">
            <a:extLst>
              <a:ext uri="{FF2B5EF4-FFF2-40B4-BE49-F238E27FC236}">
                <a16:creationId xmlns:a16="http://schemas.microsoft.com/office/drawing/2014/main" id="{A49B7C97-E06F-4D35-8574-8E980091282A}"/>
              </a:ext>
            </a:extLst>
          </p:cNvPr>
          <p:cNvSpPr>
            <a:spLocks noGrp="1"/>
          </p:cNvSpPr>
          <p:nvPr>
            <p:ph idx="1"/>
          </p:nvPr>
        </p:nvSpPr>
        <p:spPr/>
        <p:txBody>
          <a:bodyPr>
            <a:normAutofit/>
          </a:bodyPr>
          <a:lstStyle/>
          <a:p>
            <a:pPr marL="0" indent="0">
              <a:lnSpc>
                <a:spcPct val="120000"/>
              </a:lnSpc>
              <a:spcBef>
                <a:spcPts val="0"/>
              </a:spcBef>
              <a:spcAft>
                <a:spcPts val="600"/>
              </a:spcAft>
              <a:buNone/>
            </a:pPr>
            <a:r>
              <a:rPr lang="en-US" sz="1600" b="1" dirty="0"/>
              <a:t>Action Statement Profile </a:t>
            </a:r>
          </a:p>
          <a:p>
            <a:pPr marL="0" lvl="0" indent="0">
              <a:lnSpc>
                <a:spcPct val="120000"/>
              </a:lnSpc>
              <a:spcBef>
                <a:spcPts val="0"/>
              </a:spcBef>
              <a:spcAft>
                <a:spcPts val="600"/>
              </a:spcAft>
              <a:buNone/>
            </a:pPr>
            <a:r>
              <a:rPr lang="en-US" sz="1200" u="sng" dirty="0"/>
              <a:t>Quality improvement opportunity</a:t>
            </a:r>
            <a:r>
              <a:rPr lang="en-US" sz="1200" dirty="0"/>
              <a:t>: To improve diagnostic accuracy for OME with a readily available, but likely underutilized, means of assessing middle ear status (National Quality Strategy domain: clinical process/effectiveness)</a:t>
            </a:r>
          </a:p>
          <a:p>
            <a:pPr marL="0" lvl="0" indent="0">
              <a:lnSpc>
                <a:spcPct val="120000"/>
              </a:lnSpc>
              <a:spcBef>
                <a:spcPts val="0"/>
              </a:spcBef>
              <a:spcAft>
                <a:spcPts val="600"/>
              </a:spcAft>
              <a:buNone/>
            </a:pPr>
            <a:r>
              <a:rPr lang="en-US" sz="1200" u="sng" dirty="0"/>
              <a:t>Aggregate evidence quality</a:t>
            </a:r>
            <a:r>
              <a:rPr lang="en-US" sz="1200" dirty="0"/>
              <a:t>: Grade A, systematic review of cross-sectional studies with a consistent reference standard</a:t>
            </a:r>
          </a:p>
          <a:p>
            <a:pPr marL="0" lvl="0" indent="0">
              <a:lnSpc>
                <a:spcPct val="120000"/>
              </a:lnSpc>
              <a:spcBef>
                <a:spcPts val="0"/>
              </a:spcBef>
              <a:spcAft>
                <a:spcPts val="600"/>
              </a:spcAft>
              <a:buNone/>
            </a:pPr>
            <a:r>
              <a:rPr lang="en-US" sz="1200" u="sng" dirty="0"/>
              <a:t>Level of confidence in evidence</a:t>
            </a:r>
            <a:r>
              <a:rPr lang="en-US" sz="1200" dirty="0"/>
              <a:t>: High</a:t>
            </a:r>
          </a:p>
          <a:p>
            <a:pPr marL="0" lvl="0" indent="0">
              <a:lnSpc>
                <a:spcPct val="120000"/>
              </a:lnSpc>
              <a:spcBef>
                <a:spcPts val="0"/>
              </a:spcBef>
              <a:spcAft>
                <a:spcPts val="600"/>
              </a:spcAft>
              <a:buNone/>
            </a:pPr>
            <a:r>
              <a:rPr lang="en-US" sz="1200" u="sng" dirty="0"/>
              <a:t>Benefit-harm assessment</a:t>
            </a:r>
            <a:r>
              <a:rPr lang="en-US" sz="1200" dirty="0"/>
              <a:t>: Preponderance of Benefit</a:t>
            </a:r>
          </a:p>
          <a:p>
            <a:pPr marL="0" lvl="0" indent="0">
              <a:lnSpc>
                <a:spcPct val="120000"/>
              </a:lnSpc>
              <a:spcBef>
                <a:spcPts val="0"/>
              </a:spcBef>
              <a:spcAft>
                <a:spcPts val="600"/>
              </a:spcAft>
              <a:buNone/>
            </a:pPr>
            <a:r>
              <a:rPr lang="en-US" sz="1200" u="sng" dirty="0"/>
              <a:t>Value judgments</a:t>
            </a:r>
            <a:r>
              <a:rPr lang="en-US" sz="1200" dirty="0"/>
              <a:t>: Pneumatic otoscopy is underutilized for diagnosing OME, especially in primary care settings; accurate diagnosis of OME using pneumatic otoscopy is a prerequisite for managing children with OME.</a:t>
            </a:r>
          </a:p>
          <a:p>
            <a:pPr marL="0" lvl="0" indent="0">
              <a:lnSpc>
                <a:spcPct val="120000"/>
              </a:lnSpc>
              <a:spcBef>
                <a:spcPts val="0"/>
              </a:spcBef>
              <a:spcAft>
                <a:spcPts val="600"/>
              </a:spcAft>
              <a:buNone/>
            </a:pPr>
            <a:r>
              <a:rPr lang="en-US" sz="1200" u="sng" dirty="0"/>
              <a:t>Intentional vagueness</a:t>
            </a:r>
            <a:r>
              <a:rPr lang="en-US" sz="1200" dirty="0"/>
              <a:t>: None</a:t>
            </a:r>
          </a:p>
          <a:p>
            <a:pPr marL="0" lvl="0" indent="0">
              <a:lnSpc>
                <a:spcPct val="120000"/>
              </a:lnSpc>
              <a:spcBef>
                <a:spcPts val="0"/>
              </a:spcBef>
              <a:spcAft>
                <a:spcPts val="600"/>
              </a:spcAft>
              <a:buNone/>
            </a:pPr>
            <a:r>
              <a:rPr lang="en-US" sz="1200" u="sng" dirty="0"/>
              <a:t>Role of patient preferences</a:t>
            </a:r>
            <a:r>
              <a:rPr lang="en-US" sz="1200" dirty="0"/>
              <a:t>: Very limited</a:t>
            </a:r>
          </a:p>
          <a:p>
            <a:pPr marL="0" lvl="0" indent="0">
              <a:lnSpc>
                <a:spcPct val="120000"/>
              </a:lnSpc>
              <a:spcBef>
                <a:spcPts val="0"/>
              </a:spcBef>
              <a:spcAft>
                <a:spcPts val="600"/>
              </a:spcAft>
              <a:buNone/>
            </a:pPr>
            <a:r>
              <a:rPr lang="en-US" sz="1200" u="sng" dirty="0"/>
              <a:t>Exclusions</a:t>
            </a:r>
            <a:r>
              <a:rPr lang="en-US" sz="1200" dirty="0"/>
              <a:t>: None</a:t>
            </a:r>
          </a:p>
          <a:p>
            <a:pPr marL="0" lvl="0" indent="0">
              <a:lnSpc>
                <a:spcPct val="120000"/>
              </a:lnSpc>
              <a:spcBef>
                <a:spcPts val="0"/>
              </a:spcBef>
              <a:spcAft>
                <a:spcPts val="600"/>
              </a:spcAft>
              <a:buNone/>
            </a:pPr>
            <a:r>
              <a:rPr lang="en-US" sz="1200" u="sng" dirty="0"/>
              <a:t>Policy level</a:t>
            </a:r>
            <a:r>
              <a:rPr lang="en-US" sz="1200" dirty="0"/>
              <a:t>: Strong recommendation</a:t>
            </a:r>
          </a:p>
          <a:p>
            <a:pPr marL="0" lvl="0" indent="0">
              <a:lnSpc>
                <a:spcPct val="120000"/>
              </a:lnSpc>
              <a:spcBef>
                <a:spcPts val="0"/>
              </a:spcBef>
              <a:spcAft>
                <a:spcPts val="600"/>
              </a:spcAft>
              <a:buNone/>
            </a:pPr>
            <a:r>
              <a:rPr lang="en-US" sz="1200" u="sng" dirty="0"/>
              <a:t>Differences of opinion</a:t>
            </a:r>
            <a:r>
              <a:rPr lang="en-US" sz="1200" dirty="0"/>
              <a:t>: None</a:t>
            </a:r>
          </a:p>
        </p:txBody>
      </p:sp>
    </p:spTree>
    <p:extLst>
      <p:ext uri="{BB962C8B-B14F-4D97-AF65-F5344CB8AC3E}">
        <p14:creationId xmlns:p14="http://schemas.microsoft.com/office/powerpoint/2010/main" val="1699832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C51E5-2883-4109-AC16-DD763F35EC13}"/>
              </a:ext>
            </a:extLst>
          </p:cNvPr>
          <p:cNvSpPr>
            <a:spLocks noGrp="1"/>
          </p:cNvSpPr>
          <p:nvPr>
            <p:ph type="title"/>
          </p:nvPr>
        </p:nvSpPr>
        <p:spPr/>
        <p:txBody>
          <a:bodyPr/>
          <a:lstStyle/>
          <a:p>
            <a:r>
              <a:rPr lang="en-US" dirty="0"/>
              <a:t>KAS 2: Tympanometry</a:t>
            </a:r>
          </a:p>
        </p:txBody>
      </p:sp>
      <p:sp>
        <p:nvSpPr>
          <p:cNvPr id="3" name="Content Placeholder 2">
            <a:extLst>
              <a:ext uri="{FF2B5EF4-FFF2-40B4-BE49-F238E27FC236}">
                <a16:creationId xmlns:a16="http://schemas.microsoft.com/office/drawing/2014/main" id="{4851AC62-281D-40E3-BFBB-9B913EED005F}"/>
              </a:ext>
            </a:extLst>
          </p:cNvPr>
          <p:cNvSpPr>
            <a:spLocks noGrp="1"/>
          </p:cNvSpPr>
          <p:nvPr>
            <p:ph idx="1"/>
          </p:nvPr>
        </p:nvSpPr>
        <p:spPr/>
        <p:txBody>
          <a:bodyPr>
            <a:normAutofit/>
          </a:bodyPr>
          <a:lstStyle/>
          <a:p>
            <a:pPr marL="0" indent="0">
              <a:lnSpc>
                <a:spcPct val="120000"/>
              </a:lnSpc>
              <a:spcAft>
                <a:spcPts val="1800"/>
              </a:spcAft>
              <a:buNone/>
            </a:pPr>
            <a:r>
              <a:rPr lang="en-US" sz="1800" b="1" dirty="0"/>
              <a:t>Clinicians should obtain tympanometry in children with suspected OME for whom the diagnosis is uncertain after performing (or attempting) pneumatic otoscopy.  </a:t>
            </a:r>
            <a:r>
              <a:rPr lang="en-US" sz="1800" i="1" u="sng" dirty="0"/>
              <a:t>Strong recommendation</a:t>
            </a:r>
            <a:r>
              <a:rPr lang="en-US" sz="1800" i="1" dirty="0"/>
              <a:t> based on extrapolation of systematic reviews of diagnostic studies with a preponderance of benefit over harm.</a:t>
            </a:r>
            <a:endParaRPr lang="en-US" sz="1800" dirty="0"/>
          </a:p>
          <a:p>
            <a:pPr marL="0" lvl="0" indent="0">
              <a:lnSpc>
                <a:spcPct val="120000"/>
              </a:lnSpc>
              <a:buNone/>
            </a:pPr>
            <a:r>
              <a:rPr lang="en-US" sz="1800" u="sng" dirty="0"/>
              <a:t>Benefits</a:t>
            </a:r>
            <a:r>
              <a:rPr lang="en-US" sz="1800" dirty="0"/>
              <a:t>: Improved diagnostic accuracy; confirm a suspected diagnosis of OME; obtain objective information regarding middle ear status; differentiate OME (low ear canal volume) vs. tympanic membrane perforation (high ear canal volume); obtain prognostic information on likelihood of timely spontaneous resolution; educational value in confirming pneumatic otoscopy findings </a:t>
            </a:r>
          </a:p>
          <a:p>
            <a:pPr marL="0" lvl="0" indent="0">
              <a:lnSpc>
                <a:spcPct val="120000"/>
              </a:lnSpc>
              <a:buNone/>
            </a:pPr>
            <a:r>
              <a:rPr lang="en-US" sz="1800" u="sng" dirty="0"/>
              <a:t>Risks, harms, costs</a:t>
            </a:r>
            <a:r>
              <a:rPr lang="en-US" sz="1800" dirty="0"/>
              <a:t>: Cost; lack of access; equipment calibration and maintenance; misinterpretation of findings </a:t>
            </a:r>
          </a:p>
        </p:txBody>
      </p:sp>
    </p:spTree>
    <p:extLst>
      <p:ext uri="{BB962C8B-B14F-4D97-AF65-F5344CB8AC3E}">
        <p14:creationId xmlns:p14="http://schemas.microsoft.com/office/powerpoint/2010/main" val="2990609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C51E5-2883-4109-AC16-DD763F35EC13}"/>
              </a:ext>
            </a:extLst>
          </p:cNvPr>
          <p:cNvSpPr>
            <a:spLocks noGrp="1"/>
          </p:cNvSpPr>
          <p:nvPr>
            <p:ph type="title"/>
          </p:nvPr>
        </p:nvSpPr>
        <p:spPr/>
        <p:txBody>
          <a:bodyPr/>
          <a:lstStyle/>
          <a:p>
            <a:r>
              <a:rPr lang="en-US" dirty="0"/>
              <a:t>KAS 2: Tympanometry</a:t>
            </a:r>
          </a:p>
        </p:txBody>
      </p:sp>
      <p:sp>
        <p:nvSpPr>
          <p:cNvPr id="3" name="Content Placeholder 2">
            <a:extLst>
              <a:ext uri="{FF2B5EF4-FFF2-40B4-BE49-F238E27FC236}">
                <a16:creationId xmlns:a16="http://schemas.microsoft.com/office/drawing/2014/main" id="{4851AC62-281D-40E3-BFBB-9B913EED005F}"/>
              </a:ext>
            </a:extLst>
          </p:cNvPr>
          <p:cNvSpPr>
            <a:spLocks noGrp="1"/>
          </p:cNvSpPr>
          <p:nvPr>
            <p:ph idx="1"/>
          </p:nvPr>
        </p:nvSpPr>
        <p:spPr/>
        <p:txBody>
          <a:bodyPr>
            <a:normAutofit fontScale="92500" lnSpcReduction="20000"/>
          </a:bodyPr>
          <a:lstStyle/>
          <a:p>
            <a:pPr marL="0" indent="0">
              <a:lnSpc>
                <a:spcPct val="110000"/>
              </a:lnSpc>
              <a:spcBef>
                <a:spcPts val="0"/>
              </a:spcBef>
              <a:spcAft>
                <a:spcPts val="1200"/>
              </a:spcAft>
              <a:buNone/>
            </a:pPr>
            <a:r>
              <a:rPr lang="en-US" sz="1800" b="1" dirty="0">
                <a:latin typeface="Helvetica" pitchFamily="34" charset="0"/>
              </a:rPr>
              <a:t>Action Statement Profile</a:t>
            </a:r>
          </a:p>
          <a:p>
            <a:pPr marL="0" lvl="1" indent="0">
              <a:lnSpc>
                <a:spcPct val="110000"/>
              </a:lnSpc>
              <a:spcBef>
                <a:spcPts val="0"/>
              </a:spcBef>
              <a:spcAft>
                <a:spcPts val="600"/>
              </a:spcAft>
              <a:buNone/>
            </a:pPr>
            <a:r>
              <a:rPr lang="en-US" sz="1400" u="sng" dirty="0"/>
              <a:t>Quality improvement opportunity</a:t>
            </a:r>
            <a:r>
              <a:rPr lang="en-US" sz="1400" dirty="0"/>
              <a:t>: Improve diagnostic accuracy for OME and raise awareness regarding the value of tympanometry as an objective measure of middle ear status (National Quality Strategy domain: clinical process/effectiveness)</a:t>
            </a:r>
          </a:p>
          <a:p>
            <a:pPr marL="0" lvl="1" indent="0">
              <a:lnSpc>
                <a:spcPct val="110000"/>
              </a:lnSpc>
              <a:spcBef>
                <a:spcPts val="0"/>
              </a:spcBef>
              <a:spcAft>
                <a:spcPts val="600"/>
              </a:spcAft>
              <a:buNone/>
            </a:pPr>
            <a:r>
              <a:rPr lang="en-US" sz="1400" u="sng" dirty="0"/>
              <a:t>Aggregate evidence quality</a:t>
            </a:r>
            <a:r>
              <a:rPr lang="en-US" sz="1400" dirty="0"/>
              <a:t>: Grade B, extrapolation from systematic review of cross-sectional studies with a consistent reference standard for tympanometry as a primary diagnostic method</a:t>
            </a:r>
          </a:p>
          <a:p>
            <a:pPr marL="0" lvl="1" indent="0">
              <a:lnSpc>
                <a:spcPct val="110000"/>
              </a:lnSpc>
              <a:spcBef>
                <a:spcPts val="0"/>
              </a:spcBef>
              <a:spcAft>
                <a:spcPts val="600"/>
              </a:spcAft>
              <a:buNone/>
            </a:pPr>
            <a:r>
              <a:rPr lang="en-US" sz="1400" u="sng" dirty="0"/>
              <a:t>Level of confidence in evidence</a:t>
            </a:r>
            <a:r>
              <a:rPr lang="en-US" sz="1400" dirty="0"/>
              <a:t>: High regarding the value of tympanometry for primary diagnosis; medium regarding the value as an adjunct to pneumatic otoscopy</a:t>
            </a:r>
          </a:p>
          <a:p>
            <a:pPr marL="0" lvl="1" indent="0">
              <a:lnSpc>
                <a:spcPct val="110000"/>
              </a:lnSpc>
              <a:spcBef>
                <a:spcPts val="0"/>
              </a:spcBef>
              <a:spcAft>
                <a:spcPts val="600"/>
              </a:spcAft>
              <a:buNone/>
            </a:pPr>
            <a:r>
              <a:rPr lang="en-US" sz="1400" u="sng" dirty="0"/>
              <a:t>Benefit-harm assessment</a:t>
            </a:r>
            <a:r>
              <a:rPr lang="en-US" sz="1400" dirty="0"/>
              <a:t>: Preponderance of Benefit</a:t>
            </a:r>
          </a:p>
          <a:p>
            <a:pPr marL="0" lvl="1" indent="0">
              <a:lnSpc>
                <a:spcPct val="110000"/>
              </a:lnSpc>
              <a:spcBef>
                <a:spcPts val="0"/>
              </a:spcBef>
              <a:spcAft>
                <a:spcPts val="600"/>
              </a:spcAft>
              <a:buNone/>
            </a:pPr>
            <a:r>
              <a:rPr lang="en-US" sz="1400" u="sng" dirty="0"/>
              <a:t>Value judgments</a:t>
            </a:r>
            <a:r>
              <a:rPr lang="en-US" sz="1400" dirty="0"/>
              <a:t>: None</a:t>
            </a:r>
          </a:p>
          <a:p>
            <a:pPr marL="0" lvl="1" indent="0">
              <a:lnSpc>
                <a:spcPct val="110000"/>
              </a:lnSpc>
              <a:spcBef>
                <a:spcPts val="0"/>
              </a:spcBef>
              <a:spcAft>
                <a:spcPts val="600"/>
              </a:spcAft>
              <a:buNone/>
            </a:pPr>
            <a:r>
              <a:rPr lang="en-US" sz="1400" u="sng" dirty="0"/>
              <a:t>Intentional vagueness</a:t>
            </a:r>
            <a:r>
              <a:rPr lang="en-US" sz="1400" dirty="0"/>
              <a:t>: The individual who performs tympanometry is not specified, and could be the clinician or another health professional; whether to use portable or table top tympanometry is at the discretion of the clinician</a:t>
            </a:r>
          </a:p>
          <a:p>
            <a:pPr marL="0" lvl="1" indent="0">
              <a:lnSpc>
                <a:spcPct val="110000"/>
              </a:lnSpc>
              <a:spcBef>
                <a:spcPts val="0"/>
              </a:spcBef>
              <a:spcAft>
                <a:spcPts val="600"/>
              </a:spcAft>
              <a:buNone/>
            </a:pPr>
            <a:r>
              <a:rPr lang="en-US" sz="1400" u="sng" dirty="0"/>
              <a:t>Role of patient preferences</a:t>
            </a:r>
            <a:r>
              <a:rPr lang="en-US" sz="1400" dirty="0"/>
              <a:t>: Limited</a:t>
            </a:r>
          </a:p>
          <a:p>
            <a:pPr marL="0" lvl="1" indent="0">
              <a:lnSpc>
                <a:spcPct val="110000"/>
              </a:lnSpc>
              <a:spcBef>
                <a:spcPts val="0"/>
              </a:spcBef>
              <a:spcAft>
                <a:spcPts val="600"/>
              </a:spcAft>
              <a:buNone/>
            </a:pPr>
            <a:r>
              <a:rPr lang="en-US" sz="1400" u="sng" dirty="0"/>
              <a:t>Exclusions</a:t>
            </a:r>
            <a:r>
              <a:rPr lang="en-US" sz="1400" dirty="0"/>
              <a:t>: Patients with recent ear surgery or trauma.</a:t>
            </a:r>
          </a:p>
          <a:p>
            <a:pPr marL="0" lvl="1" indent="0">
              <a:lnSpc>
                <a:spcPct val="110000"/>
              </a:lnSpc>
              <a:spcBef>
                <a:spcPts val="0"/>
              </a:spcBef>
              <a:spcAft>
                <a:spcPts val="600"/>
              </a:spcAft>
              <a:buNone/>
            </a:pPr>
            <a:r>
              <a:rPr lang="en-US" sz="1400" u="sng" dirty="0"/>
              <a:t>Policy level</a:t>
            </a:r>
            <a:r>
              <a:rPr lang="en-US" sz="1400" dirty="0"/>
              <a:t>: Strong recommendation</a:t>
            </a:r>
          </a:p>
          <a:p>
            <a:pPr marL="0" lvl="1" indent="0">
              <a:lnSpc>
                <a:spcPct val="110000"/>
              </a:lnSpc>
              <a:spcBef>
                <a:spcPts val="0"/>
              </a:spcBef>
              <a:spcAft>
                <a:spcPts val="600"/>
              </a:spcAft>
              <a:buNone/>
            </a:pPr>
            <a:r>
              <a:rPr lang="en-US" sz="1400" u="sng" dirty="0"/>
              <a:t>Differences of opinion</a:t>
            </a:r>
            <a:r>
              <a:rPr lang="en-US" sz="1400" dirty="0"/>
              <a:t>: None</a:t>
            </a:r>
          </a:p>
        </p:txBody>
      </p:sp>
    </p:spTree>
    <p:extLst>
      <p:ext uri="{BB962C8B-B14F-4D97-AF65-F5344CB8AC3E}">
        <p14:creationId xmlns:p14="http://schemas.microsoft.com/office/powerpoint/2010/main" val="1373254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E469-FE80-4650-9BFC-C740C2FFFE78}"/>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5BDC6345-DE54-44CD-8947-DD16B224D863}"/>
              </a:ext>
            </a:extLst>
          </p:cNvPr>
          <p:cNvSpPr>
            <a:spLocks noGrp="1"/>
          </p:cNvSpPr>
          <p:nvPr>
            <p:ph idx="1"/>
          </p:nvPr>
        </p:nvSpPr>
        <p:spPr/>
        <p:txBody>
          <a:bodyPr>
            <a:normAutofit fontScale="62500" lnSpcReduction="20000"/>
          </a:bodyPr>
          <a:lstStyle/>
          <a:p>
            <a:pPr marL="0" indent="0" algn="ctr">
              <a:lnSpc>
                <a:spcPct val="120000"/>
              </a:lnSpc>
              <a:buNone/>
            </a:pPr>
            <a:r>
              <a:rPr lang="en-US" dirty="0"/>
              <a:t>The clinical practice guideline is not intended as the sole source of guidance in managing patients with otitis media with effusion. Rather, it is designed to assist clinicians by providing an evidence-based framework for decision-making strategies. The guideline is not intended to replace clinical judgment or establish a protocol for all individuals with this condition and may not provide the only appropriate approach to diagnosing and managing this program of care. As medical knowledge expands and technology advances, clinical indicators and guidelines are promoted as conditional and provisional proposals of what is recommended under specific conditions but are not absolute. Guidelines are not mandates. These do not and should not purport to be a legal standard of care. The responsible physician, in light of all circumstances presented by the individual patient, must determine the appropriate treatment. Adherence to these guidelines will not ensure successful patient outcomes in every situation. The American Academy of Otolaryngology-Head and Neck Surgery Foundation emphasizes that these clinical guidelines should not be deemed to include all proper treatment decisions or methods of care or to exclude other treatment decisions or methods of care reasonably directed to obtaining the same results.</a:t>
            </a:r>
          </a:p>
        </p:txBody>
      </p:sp>
    </p:spTree>
    <p:extLst>
      <p:ext uri="{BB962C8B-B14F-4D97-AF65-F5344CB8AC3E}">
        <p14:creationId xmlns:p14="http://schemas.microsoft.com/office/powerpoint/2010/main" val="73876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305F-65C1-4E4D-B01D-2877358055EA}"/>
              </a:ext>
            </a:extLst>
          </p:cNvPr>
          <p:cNvSpPr>
            <a:spLocks noGrp="1"/>
          </p:cNvSpPr>
          <p:nvPr>
            <p:ph type="title"/>
          </p:nvPr>
        </p:nvSpPr>
        <p:spPr/>
        <p:txBody>
          <a:bodyPr/>
          <a:lstStyle/>
          <a:p>
            <a:r>
              <a:rPr lang="en-US" dirty="0"/>
              <a:t>KAS 3: Failed Newborn Hearing Screen</a:t>
            </a:r>
          </a:p>
        </p:txBody>
      </p:sp>
      <p:sp>
        <p:nvSpPr>
          <p:cNvPr id="3" name="Content Placeholder 2">
            <a:extLst>
              <a:ext uri="{FF2B5EF4-FFF2-40B4-BE49-F238E27FC236}">
                <a16:creationId xmlns:a16="http://schemas.microsoft.com/office/drawing/2014/main" id="{3A8F7BBF-911B-4562-8AA6-2A88016A9903}"/>
              </a:ext>
            </a:extLst>
          </p:cNvPr>
          <p:cNvSpPr>
            <a:spLocks noGrp="1"/>
          </p:cNvSpPr>
          <p:nvPr>
            <p:ph idx="1"/>
          </p:nvPr>
        </p:nvSpPr>
        <p:spPr/>
        <p:txBody>
          <a:bodyPr>
            <a:normAutofit/>
          </a:bodyPr>
          <a:lstStyle/>
          <a:p>
            <a:pPr marL="0" indent="0">
              <a:lnSpc>
                <a:spcPct val="100000"/>
              </a:lnSpc>
              <a:spcAft>
                <a:spcPts val="1800"/>
              </a:spcAft>
              <a:buNone/>
            </a:pPr>
            <a:r>
              <a:rPr lang="en-US" sz="1800" b="1" dirty="0"/>
              <a:t>Clinicians should document in the medical record counseling of parents of infants with otitis media with effusion (OME) who fail a newborn hearing screen regarding the importance of follow-up to ensure that hearing is normal when OME resolves and to exclude an underlying sensorineural hearing loss (SNHL). </a:t>
            </a:r>
            <a:r>
              <a:rPr lang="en-US" sz="1800" i="1" u="sng" dirty="0"/>
              <a:t>Recommendation</a:t>
            </a:r>
            <a:r>
              <a:rPr lang="en-US" sz="1800" i="1" dirty="0"/>
              <a:t> based on observational studies with a predominance of benefit over harm.</a:t>
            </a:r>
          </a:p>
          <a:p>
            <a:pPr marL="0" indent="0">
              <a:lnSpc>
                <a:spcPct val="100000"/>
              </a:lnSpc>
              <a:buNone/>
            </a:pPr>
            <a:r>
              <a:rPr lang="en-US" sz="1800" u="sng" dirty="0"/>
              <a:t>Benefits</a:t>
            </a:r>
            <a:r>
              <a:rPr lang="en-US" sz="1800" dirty="0"/>
              <a:t>: More prompt diagnosis of SNHL; earlier intervention for hearing loss; reduce loss to follow-up; reassure parents </a:t>
            </a:r>
          </a:p>
          <a:p>
            <a:pPr marL="0" indent="0">
              <a:lnSpc>
                <a:spcPct val="100000"/>
              </a:lnSpc>
              <a:buNone/>
            </a:pPr>
            <a:r>
              <a:rPr lang="en-US" sz="1800" u="sng" dirty="0"/>
              <a:t>Risks, harms, costs</a:t>
            </a:r>
            <a:r>
              <a:rPr lang="en-US" sz="1800" dirty="0"/>
              <a:t>: Time spent in counseling; parental anxiety from increased focus on child hearing issues </a:t>
            </a:r>
          </a:p>
        </p:txBody>
      </p:sp>
    </p:spTree>
    <p:extLst>
      <p:ext uri="{BB962C8B-B14F-4D97-AF65-F5344CB8AC3E}">
        <p14:creationId xmlns:p14="http://schemas.microsoft.com/office/powerpoint/2010/main" val="2874920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305F-65C1-4E4D-B01D-2877358055EA}"/>
              </a:ext>
            </a:extLst>
          </p:cNvPr>
          <p:cNvSpPr>
            <a:spLocks noGrp="1"/>
          </p:cNvSpPr>
          <p:nvPr>
            <p:ph type="title"/>
          </p:nvPr>
        </p:nvSpPr>
        <p:spPr/>
        <p:txBody>
          <a:bodyPr/>
          <a:lstStyle/>
          <a:p>
            <a:r>
              <a:rPr lang="en-US" dirty="0"/>
              <a:t>KAS 3: Failed Newborn Hearing Screen</a:t>
            </a:r>
          </a:p>
        </p:txBody>
      </p:sp>
      <p:sp>
        <p:nvSpPr>
          <p:cNvPr id="3" name="Content Placeholder 2">
            <a:extLst>
              <a:ext uri="{FF2B5EF4-FFF2-40B4-BE49-F238E27FC236}">
                <a16:creationId xmlns:a16="http://schemas.microsoft.com/office/drawing/2014/main" id="{3A8F7BBF-911B-4562-8AA6-2A88016A9903}"/>
              </a:ext>
            </a:extLst>
          </p:cNvPr>
          <p:cNvSpPr>
            <a:spLocks noGrp="1"/>
          </p:cNvSpPr>
          <p:nvPr>
            <p:ph idx="1"/>
          </p:nvPr>
        </p:nvSpPr>
        <p:spPr/>
        <p:txBody>
          <a:bodyPr>
            <a:normAutofit fontScale="92500" lnSpcReduction="20000"/>
          </a:bodyPr>
          <a:lstStyle/>
          <a:p>
            <a:pPr marL="0" indent="0">
              <a:lnSpc>
                <a:spcPct val="110000"/>
              </a:lnSpc>
              <a:spcBef>
                <a:spcPts val="0"/>
              </a:spcBef>
              <a:spcAft>
                <a:spcPts val="1200"/>
              </a:spcAft>
              <a:buNone/>
            </a:pPr>
            <a:r>
              <a:rPr lang="en-US" sz="1800" b="1" dirty="0">
                <a:latin typeface="Helvetica" panose="020B0604020202020204" pitchFamily="34" charset="0"/>
                <a:cs typeface="Helvetica" panose="020B0604020202020204" pitchFamily="34" charset="0"/>
              </a:rPr>
              <a:t>Action Statement Profile</a:t>
            </a:r>
          </a:p>
          <a:p>
            <a:pPr marL="0" lvl="0" indent="0">
              <a:lnSpc>
                <a:spcPct val="110000"/>
              </a:lnSpc>
              <a:spcBef>
                <a:spcPts val="0"/>
              </a:spcBef>
              <a:spcAft>
                <a:spcPts val="600"/>
              </a:spcAft>
              <a:buNone/>
            </a:pPr>
            <a:r>
              <a:rPr lang="en-US" sz="1400" u="sng" dirty="0">
                <a:latin typeface="Helvetica" panose="020B0604020202020204" pitchFamily="34" charset="0"/>
                <a:cs typeface="Helvetica" panose="020B0604020202020204" pitchFamily="34" charset="0"/>
              </a:rPr>
              <a:t>Quality improvement opportunity</a:t>
            </a:r>
            <a:r>
              <a:rPr lang="en-US" sz="1400" dirty="0">
                <a:latin typeface="Helvetica" panose="020B0604020202020204" pitchFamily="34" charset="0"/>
                <a:cs typeface="Helvetica" panose="020B0604020202020204" pitchFamily="34" charset="0"/>
              </a:rPr>
              <a:t>: Increase adherence to follow-up and ensure that an underlying SNHL is not missed (National Quality Strategy domains: care coordination, patient and family engagement)</a:t>
            </a:r>
          </a:p>
          <a:p>
            <a:pPr marL="0" lvl="0" indent="0">
              <a:lnSpc>
                <a:spcPct val="110000"/>
              </a:lnSpc>
              <a:spcBef>
                <a:spcPts val="0"/>
              </a:spcBef>
              <a:spcAft>
                <a:spcPts val="600"/>
              </a:spcAft>
              <a:buNone/>
            </a:pPr>
            <a:r>
              <a:rPr lang="en-US" sz="1400" u="sng" dirty="0">
                <a:latin typeface="Helvetica" panose="020B0604020202020204" pitchFamily="34" charset="0"/>
                <a:cs typeface="Helvetica" panose="020B0604020202020204" pitchFamily="34" charset="0"/>
              </a:rPr>
              <a:t>Aggregate evidence quality</a:t>
            </a:r>
            <a:r>
              <a:rPr lang="en-US" sz="1400" dirty="0">
                <a:latin typeface="Helvetica" panose="020B0604020202020204" pitchFamily="34" charset="0"/>
                <a:cs typeface="Helvetica" panose="020B0604020202020204" pitchFamily="34" charset="0"/>
              </a:rPr>
              <a:t>: Grade C, indirect observational evidence on the benefits of longitudinal follow-up for effusions in newborn screening programs and the prevalence of SNHL in newborn screening failures with OME</a:t>
            </a:r>
          </a:p>
          <a:p>
            <a:pPr marL="0" lvl="0" indent="0">
              <a:lnSpc>
                <a:spcPct val="110000"/>
              </a:lnSpc>
              <a:spcBef>
                <a:spcPts val="0"/>
              </a:spcBef>
              <a:spcAft>
                <a:spcPts val="600"/>
              </a:spcAft>
              <a:buNone/>
            </a:pPr>
            <a:r>
              <a:rPr lang="en-US" sz="1400" u="sng" dirty="0">
                <a:latin typeface="Helvetica" panose="020B0604020202020204" pitchFamily="34" charset="0"/>
                <a:cs typeface="Helvetica" panose="020B0604020202020204" pitchFamily="34" charset="0"/>
              </a:rPr>
              <a:t>Level of confidence in evidence</a:t>
            </a:r>
            <a:r>
              <a:rPr lang="en-US" sz="1400" dirty="0">
                <a:latin typeface="Helvetica" panose="020B0604020202020204" pitchFamily="34" charset="0"/>
                <a:cs typeface="Helvetica" panose="020B0604020202020204" pitchFamily="34" charset="0"/>
              </a:rPr>
              <a:t>: Medium</a:t>
            </a:r>
          </a:p>
          <a:p>
            <a:pPr marL="0" lvl="0" indent="0">
              <a:lnSpc>
                <a:spcPct val="110000"/>
              </a:lnSpc>
              <a:spcBef>
                <a:spcPts val="0"/>
              </a:spcBef>
              <a:spcAft>
                <a:spcPts val="600"/>
              </a:spcAft>
              <a:buNone/>
            </a:pPr>
            <a:r>
              <a:rPr lang="en-US" sz="1400" u="sng" dirty="0">
                <a:latin typeface="Helvetica" panose="020B0604020202020204" pitchFamily="34" charset="0"/>
                <a:cs typeface="Helvetica" panose="020B0604020202020204" pitchFamily="34" charset="0"/>
              </a:rPr>
              <a:t>Benefit-harm assessment</a:t>
            </a:r>
            <a:r>
              <a:rPr lang="en-US" sz="1400" dirty="0">
                <a:latin typeface="Helvetica" panose="020B0604020202020204" pitchFamily="34" charset="0"/>
                <a:cs typeface="Helvetica" panose="020B0604020202020204" pitchFamily="34" charset="0"/>
              </a:rPr>
              <a:t>: Preponderance of benefit</a:t>
            </a:r>
          </a:p>
          <a:p>
            <a:pPr marL="0" lvl="0" indent="0">
              <a:lnSpc>
                <a:spcPct val="110000"/>
              </a:lnSpc>
              <a:spcBef>
                <a:spcPts val="0"/>
              </a:spcBef>
              <a:spcAft>
                <a:spcPts val="600"/>
              </a:spcAft>
              <a:buNone/>
            </a:pPr>
            <a:r>
              <a:rPr lang="en-US" sz="1400" u="sng" dirty="0">
                <a:latin typeface="Helvetica" panose="020B0604020202020204" pitchFamily="34" charset="0"/>
                <a:cs typeface="Helvetica" panose="020B0604020202020204" pitchFamily="34" charset="0"/>
              </a:rPr>
              <a:t>Value judgments</a:t>
            </a:r>
            <a:r>
              <a:rPr lang="en-US" sz="1400" dirty="0">
                <a:latin typeface="Helvetica" panose="020B0604020202020204" pitchFamily="34" charset="0"/>
                <a:cs typeface="Helvetica" panose="020B0604020202020204" pitchFamily="34" charset="0"/>
              </a:rPr>
              <a:t>: None</a:t>
            </a:r>
          </a:p>
          <a:p>
            <a:pPr marL="0" lvl="0" indent="0">
              <a:lnSpc>
                <a:spcPct val="110000"/>
              </a:lnSpc>
              <a:spcBef>
                <a:spcPts val="0"/>
              </a:spcBef>
              <a:spcAft>
                <a:spcPts val="600"/>
              </a:spcAft>
              <a:buNone/>
            </a:pPr>
            <a:r>
              <a:rPr lang="en-US" sz="1400" u="sng" dirty="0">
                <a:latin typeface="Helvetica" panose="020B0604020202020204" pitchFamily="34" charset="0"/>
                <a:cs typeface="Helvetica" panose="020B0604020202020204" pitchFamily="34" charset="0"/>
              </a:rPr>
              <a:t>Intentional vagueness</a:t>
            </a:r>
            <a:r>
              <a:rPr lang="en-US" sz="1400" dirty="0">
                <a:latin typeface="Helvetica" panose="020B0604020202020204" pitchFamily="34" charset="0"/>
                <a:cs typeface="Helvetica" panose="020B0604020202020204" pitchFamily="34" charset="0"/>
              </a:rPr>
              <a:t>: The method and specifics of follow-up are at the discretion of the clinician, but should seek resolution of OME within 3 months of onset, or, if known, diagnosis</a:t>
            </a:r>
          </a:p>
          <a:p>
            <a:pPr marL="0" lvl="0" indent="0">
              <a:lnSpc>
                <a:spcPct val="110000"/>
              </a:lnSpc>
              <a:spcBef>
                <a:spcPts val="0"/>
              </a:spcBef>
              <a:spcAft>
                <a:spcPts val="600"/>
              </a:spcAft>
              <a:buNone/>
            </a:pPr>
            <a:r>
              <a:rPr lang="en-US" sz="1400" u="sng" dirty="0">
                <a:latin typeface="Helvetica" panose="020B0604020202020204" pitchFamily="34" charset="0"/>
                <a:cs typeface="Helvetica" panose="020B0604020202020204" pitchFamily="34" charset="0"/>
              </a:rPr>
              <a:t>Role of patient preferences</a:t>
            </a:r>
            <a:r>
              <a:rPr lang="en-US" sz="1400" dirty="0">
                <a:latin typeface="Helvetica" panose="020B0604020202020204" pitchFamily="34" charset="0"/>
                <a:cs typeface="Helvetica" panose="020B0604020202020204" pitchFamily="34" charset="0"/>
              </a:rPr>
              <a:t>: Minimal role regarding the need for counseling but a large role for shared decision-making in the specifics of how follow-up is implemented and in what specific care settings</a:t>
            </a:r>
          </a:p>
          <a:p>
            <a:pPr marL="0" lvl="0" indent="0">
              <a:lnSpc>
                <a:spcPct val="110000"/>
              </a:lnSpc>
              <a:spcBef>
                <a:spcPts val="0"/>
              </a:spcBef>
              <a:spcAft>
                <a:spcPts val="600"/>
              </a:spcAft>
              <a:buNone/>
            </a:pPr>
            <a:r>
              <a:rPr lang="en-US" sz="1400" u="sng" dirty="0">
                <a:latin typeface="Helvetica" panose="020B0604020202020204" pitchFamily="34" charset="0"/>
                <a:cs typeface="Helvetica" panose="020B0604020202020204" pitchFamily="34" charset="0"/>
              </a:rPr>
              <a:t>Exclusions</a:t>
            </a:r>
            <a:r>
              <a:rPr lang="en-US" sz="1400" dirty="0">
                <a:latin typeface="Helvetica" panose="020B0604020202020204" pitchFamily="34" charset="0"/>
                <a:cs typeface="Helvetica" panose="020B0604020202020204" pitchFamily="34" charset="0"/>
              </a:rPr>
              <a:t>: None</a:t>
            </a:r>
          </a:p>
          <a:p>
            <a:pPr marL="0" lvl="0" indent="0">
              <a:lnSpc>
                <a:spcPct val="110000"/>
              </a:lnSpc>
              <a:spcBef>
                <a:spcPts val="0"/>
              </a:spcBef>
              <a:spcAft>
                <a:spcPts val="600"/>
              </a:spcAft>
              <a:buNone/>
            </a:pPr>
            <a:r>
              <a:rPr lang="en-US" sz="1400" u="sng" dirty="0">
                <a:latin typeface="Helvetica" panose="020B0604020202020204" pitchFamily="34" charset="0"/>
                <a:cs typeface="Helvetica" panose="020B0604020202020204" pitchFamily="34" charset="0"/>
              </a:rPr>
              <a:t>Policy level</a:t>
            </a:r>
            <a:r>
              <a:rPr lang="en-US" sz="1400" dirty="0">
                <a:latin typeface="Helvetica" panose="020B0604020202020204" pitchFamily="34" charset="0"/>
                <a:cs typeface="Helvetica" panose="020B0604020202020204" pitchFamily="34" charset="0"/>
              </a:rPr>
              <a:t>: Recommendation</a:t>
            </a:r>
          </a:p>
          <a:p>
            <a:pPr marL="0" lvl="0" indent="0">
              <a:lnSpc>
                <a:spcPct val="110000"/>
              </a:lnSpc>
              <a:spcBef>
                <a:spcPts val="0"/>
              </a:spcBef>
              <a:spcAft>
                <a:spcPts val="600"/>
              </a:spcAft>
              <a:buNone/>
            </a:pPr>
            <a:r>
              <a:rPr lang="en-US" sz="1400" u="sng" dirty="0">
                <a:latin typeface="Helvetica" panose="020B0604020202020204" pitchFamily="34" charset="0"/>
                <a:cs typeface="Helvetica" panose="020B0604020202020204" pitchFamily="34" charset="0"/>
              </a:rPr>
              <a:t>Differences of opinion</a:t>
            </a:r>
            <a:r>
              <a:rPr lang="en-US" sz="1400" dirty="0">
                <a:latin typeface="Helvetica" panose="020B0604020202020204" pitchFamily="34" charset="0"/>
                <a:cs typeface="Helvetica" panose="020B0604020202020204" pitchFamily="34" charset="0"/>
              </a:rPr>
              <a:t>: None</a:t>
            </a:r>
          </a:p>
        </p:txBody>
      </p:sp>
    </p:spTree>
    <p:extLst>
      <p:ext uri="{BB962C8B-B14F-4D97-AF65-F5344CB8AC3E}">
        <p14:creationId xmlns:p14="http://schemas.microsoft.com/office/powerpoint/2010/main" val="2369430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E529-55A8-42F9-A246-715097CA7D17}"/>
              </a:ext>
            </a:extLst>
          </p:cNvPr>
          <p:cNvSpPr>
            <a:spLocks noGrp="1"/>
          </p:cNvSpPr>
          <p:nvPr>
            <p:ph type="title"/>
          </p:nvPr>
        </p:nvSpPr>
        <p:spPr/>
        <p:txBody>
          <a:bodyPr/>
          <a:lstStyle/>
          <a:p>
            <a:r>
              <a:rPr lang="en-US" dirty="0"/>
              <a:t>KAS 4A and 4B: At-Risk Children</a:t>
            </a:r>
          </a:p>
        </p:txBody>
      </p:sp>
      <p:sp>
        <p:nvSpPr>
          <p:cNvPr id="3" name="Content Placeholder 2">
            <a:extLst>
              <a:ext uri="{FF2B5EF4-FFF2-40B4-BE49-F238E27FC236}">
                <a16:creationId xmlns:a16="http://schemas.microsoft.com/office/drawing/2014/main" id="{D3ECBEE8-8CD3-4B47-BF6E-66796D938CBC}"/>
              </a:ext>
            </a:extLst>
          </p:cNvPr>
          <p:cNvSpPr>
            <a:spLocks noGrp="1"/>
          </p:cNvSpPr>
          <p:nvPr>
            <p:ph idx="1"/>
          </p:nvPr>
        </p:nvSpPr>
        <p:spPr/>
        <p:txBody>
          <a:bodyPr>
            <a:normAutofit fontScale="92500" lnSpcReduction="20000"/>
          </a:bodyPr>
          <a:lstStyle/>
          <a:p>
            <a:pPr marL="0" indent="0">
              <a:lnSpc>
                <a:spcPct val="110000"/>
              </a:lnSpc>
              <a:buNone/>
            </a:pPr>
            <a:r>
              <a:rPr lang="en-US" sz="1800" b="1" dirty="0">
                <a:latin typeface="Helvetica" panose="020B0604020202020204" pitchFamily="34" charset="0"/>
                <a:cs typeface="Helvetica" panose="020B0604020202020204" pitchFamily="34" charset="0"/>
              </a:rPr>
              <a:t>STATEMENT 4a. IDENTIFYING AT-RISK CHILDREN: Clinicians should determine if a child with otitis media with effusion (OME) is at increased risk for speech, language, or learning problems from middle ear effusion because of baseline sensory, physical, cognitive, or behavioral factors (Table 3).  </a:t>
            </a:r>
            <a:r>
              <a:rPr lang="en-US" sz="1800" i="1" u="sng" dirty="0">
                <a:latin typeface="Helvetica" panose="020B0604020202020204" pitchFamily="34" charset="0"/>
                <a:cs typeface="Helvetica" panose="020B0604020202020204" pitchFamily="34" charset="0"/>
              </a:rPr>
              <a:t>Recommendation</a:t>
            </a:r>
            <a:r>
              <a:rPr lang="en-US" sz="1800" i="1" dirty="0">
                <a:latin typeface="Helvetica" panose="020B0604020202020204" pitchFamily="34" charset="0"/>
                <a:cs typeface="Helvetica" panose="020B0604020202020204" pitchFamily="34" charset="0"/>
              </a:rPr>
              <a:t> based on observational studies with a preponderance of benefit over harm.</a:t>
            </a:r>
            <a:endParaRPr lang="en-US" sz="1800" dirty="0">
              <a:latin typeface="Helvetica" panose="020B0604020202020204" pitchFamily="34" charset="0"/>
              <a:cs typeface="Helvetica" panose="020B0604020202020204" pitchFamily="34" charset="0"/>
            </a:endParaRPr>
          </a:p>
          <a:p>
            <a:pPr marL="0" indent="0">
              <a:lnSpc>
                <a:spcPct val="110000"/>
              </a:lnSpc>
              <a:spcAft>
                <a:spcPts val="1800"/>
              </a:spcAft>
              <a:buNone/>
            </a:pPr>
            <a:r>
              <a:rPr lang="en-US" sz="1800" b="1" dirty="0">
                <a:latin typeface="Helvetica" panose="020B0604020202020204" pitchFamily="34" charset="0"/>
                <a:cs typeface="Helvetica" panose="020B0604020202020204" pitchFamily="34" charset="0"/>
              </a:rPr>
              <a:t>STATEMENT 4b. EVALUATING AT-RISK CHILDREN</a:t>
            </a:r>
            <a:r>
              <a:rPr lang="en-US" sz="1800" dirty="0">
                <a:latin typeface="Helvetica" panose="020B0604020202020204" pitchFamily="34" charset="0"/>
                <a:cs typeface="Helvetica" panose="020B0604020202020204" pitchFamily="34" charset="0"/>
              </a:rPr>
              <a:t>: </a:t>
            </a:r>
            <a:r>
              <a:rPr lang="en-US" sz="1800" b="1" dirty="0">
                <a:latin typeface="Helvetica" panose="020B0604020202020204" pitchFamily="34" charset="0"/>
                <a:cs typeface="Helvetica" panose="020B0604020202020204" pitchFamily="34" charset="0"/>
              </a:rPr>
              <a:t>Clinicians should evaluate at-risk children (Table 3) for otitis media with effusion (OME) at the time of diagnosis of an at-risk condition and at 12 to 18 months of age (if diagnosed as being at-risk prior to this time). </a:t>
            </a:r>
            <a:r>
              <a:rPr lang="en-US" sz="1800" i="1" u="sng" dirty="0">
                <a:latin typeface="Helvetica" panose="020B0604020202020204" pitchFamily="34" charset="0"/>
                <a:cs typeface="Helvetica" panose="020B0604020202020204" pitchFamily="34" charset="0"/>
              </a:rPr>
              <a:t>Recommendation</a:t>
            </a:r>
            <a:r>
              <a:rPr lang="en-US" sz="1800" i="1" dirty="0">
                <a:latin typeface="Helvetica" panose="020B0604020202020204" pitchFamily="34" charset="0"/>
                <a:cs typeface="Helvetica" panose="020B0604020202020204" pitchFamily="34" charset="0"/>
              </a:rPr>
              <a:t> based on observational studies with a preponderance of benefit over harm.</a:t>
            </a:r>
          </a:p>
          <a:p>
            <a:pPr marL="0" indent="0">
              <a:lnSpc>
                <a:spcPct val="110000"/>
              </a:lnSpc>
              <a:buNone/>
            </a:pPr>
            <a:r>
              <a:rPr lang="en-US" sz="1800" u="sng" dirty="0">
                <a:latin typeface="Helvetica" panose="020B0604020202020204" pitchFamily="34" charset="0"/>
                <a:cs typeface="Helvetica" panose="020B0604020202020204" pitchFamily="34" charset="0"/>
              </a:rPr>
              <a:t>Benefits</a:t>
            </a:r>
            <a:r>
              <a:rPr lang="en-US" sz="1800" dirty="0">
                <a:latin typeface="Helvetica" panose="020B0604020202020204" pitchFamily="34" charset="0"/>
                <a:cs typeface="Helvetica" panose="020B0604020202020204" pitchFamily="34" charset="0"/>
              </a:rPr>
              <a:t>: Identify at-risk children who might benefit from early intervention for OME (including tympanostomy tubes) and from more active and accurate surveillance of middle ear status; identify unsuspected OME and reduce the impact of OME and associated hearing loss on child development</a:t>
            </a:r>
          </a:p>
          <a:p>
            <a:pPr marL="0" indent="0">
              <a:lnSpc>
                <a:spcPct val="110000"/>
              </a:lnSpc>
              <a:buNone/>
            </a:pPr>
            <a:r>
              <a:rPr lang="en-US" sz="1800" u="sng" dirty="0">
                <a:latin typeface="Helvetica" panose="020B0604020202020204" pitchFamily="34" charset="0"/>
                <a:cs typeface="Helvetica" panose="020B0604020202020204" pitchFamily="34" charset="0"/>
              </a:rPr>
              <a:t>Risks, harms, costs</a:t>
            </a:r>
            <a:r>
              <a:rPr lang="en-US" sz="1800" dirty="0">
                <a:latin typeface="Helvetica" panose="020B0604020202020204" pitchFamily="34" charset="0"/>
                <a:cs typeface="Helvetica" panose="020B0604020202020204" pitchFamily="34" charset="0"/>
              </a:rPr>
              <a:t>: Direct costs of evaluating for OME (e.g. tympanometry), identifying self-limited effusions, parental anxiety, potential for overtreatment</a:t>
            </a:r>
          </a:p>
        </p:txBody>
      </p:sp>
    </p:spTree>
    <p:extLst>
      <p:ext uri="{BB962C8B-B14F-4D97-AF65-F5344CB8AC3E}">
        <p14:creationId xmlns:p14="http://schemas.microsoft.com/office/powerpoint/2010/main" val="2377547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E529-55A8-42F9-A246-715097CA7D17}"/>
              </a:ext>
            </a:extLst>
          </p:cNvPr>
          <p:cNvSpPr>
            <a:spLocks noGrp="1"/>
          </p:cNvSpPr>
          <p:nvPr>
            <p:ph type="title"/>
          </p:nvPr>
        </p:nvSpPr>
        <p:spPr/>
        <p:txBody>
          <a:bodyPr/>
          <a:lstStyle/>
          <a:p>
            <a:r>
              <a:rPr lang="en-US" dirty="0"/>
              <a:t>KAS 4A and 4B: At-Risk Children</a:t>
            </a:r>
          </a:p>
        </p:txBody>
      </p:sp>
      <p:sp>
        <p:nvSpPr>
          <p:cNvPr id="3" name="Content Placeholder 2">
            <a:extLst>
              <a:ext uri="{FF2B5EF4-FFF2-40B4-BE49-F238E27FC236}">
                <a16:creationId xmlns:a16="http://schemas.microsoft.com/office/drawing/2014/main" id="{D3ECBEE8-8CD3-4B47-BF6E-66796D938CBC}"/>
              </a:ext>
            </a:extLst>
          </p:cNvPr>
          <p:cNvSpPr>
            <a:spLocks noGrp="1"/>
          </p:cNvSpPr>
          <p:nvPr>
            <p:ph idx="1"/>
          </p:nvPr>
        </p:nvSpPr>
        <p:spPr>
          <a:xfrm>
            <a:off x="838200" y="1825625"/>
            <a:ext cx="10515600" cy="3956610"/>
          </a:xfrm>
        </p:spPr>
        <p:txBody>
          <a:bodyPr>
            <a:normAutofit/>
          </a:bodyPr>
          <a:lstStyle/>
          <a:p>
            <a:pPr marL="0" indent="0">
              <a:lnSpc>
                <a:spcPct val="120000"/>
              </a:lnSpc>
              <a:spcBef>
                <a:spcPts val="0"/>
              </a:spcBef>
              <a:spcAft>
                <a:spcPts val="600"/>
              </a:spcAft>
              <a:buNone/>
            </a:pPr>
            <a:r>
              <a:rPr lang="en-US" sz="2400" b="1" dirty="0">
                <a:latin typeface="Helvetica" panose="020B0604020202020204" pitchFamily="34" charset="0"/>
                <a:cs typeface="Helvetica" panose="020B0604020202020204" pitchFamily="34" charset="0"/>
              </a:rPr>
              <a:t>Action Statement Profile </a:t>
            </a:r>
          </a:p>
          <a:p>
            <a:pPr marL="0" lvl="0" indent="0">
              <a:lnSpc>
                <a:spcPct val="110000"/>
              </a:lnSpc>
              <a:spcBef>
                <a:spcPts val="0"/>
              </a:spcBef>
              <a:spcAft>
                <a:spcPts val="600"/>
              </a:spcAft>
              <a:buNone/>
            </a:pPr>
            <a:r>
              <a:rPr lang="en-US" sz="1600" u="sng" dirty="0">
                <a:latin typeface="Helvetica" panose="020B0604020202020204" pitchFamily="34" charset="0"/>
                <a:cs typeface="Helvetica" panose="020B0604020202020204" pitchFamily="34" charset="0"/>
              </a:rPr>
              <a:t>Quality improvement opportunity</a:t>
            </a:r>
            <a:r>
              <a:rPr lang="en-US" sz="1600" dirty="0">
                <a:latin typeface="Helvetica" panose="020B0604020202020204" pitchFamily="34" charset="0"/>
                <a:cs typeface="Helvetica" panose="020B0604020202020204" pitchFamily="34" charset="0"/>
              </a:rPr>
              <a:t>: Raise awareness of a subset of children with OME (Table 3) who are disproportionately affected by middle-ear effusion compared to otherwise healthy children and to detect OME in at-risk children that might have been missed without explicit screening but could affect their developmental progress (National Quality Strategy domain: population/public health) </a:t>
            </a:r>
          </a:p>
          <a:p>
            <a:pPr marL="0" lvl="0" indent="0">
              <a:lnSpc>
                <a:spcPct val="110000"/>
              </a:lnSpc>
              <a:spcBef>
                <a:spcPts val="0"/>
              </a:spcBef>
              <a:spcAft>
                <a:spcPts val="600"/>
              </a:spcAft>
              <a:buNone/>
            </a:pPr>
            <a:r>
              <a:rPr lang="en-US" sz="1600" u="sng" dirty="0">
                <a:latin typeface="Helvetica" panose="020B0604020202020204" pitchFamily="34" charset="0"/>
                <a:cs typeface="Helvetica" panose="020B0604020202020204" pitchFamily="34" charset="0"/>
              </a:rPr>
              <a:t>Aggregate evidence quality</a:t>
            </a:r>
            <a:r>
              <a:rPr lang="en-US" sz="1600" dirty="0">
                <a:latin typeface="Helvetica" panose="020B0604020202020204" pitchFamily="34" charset="0"/>
                <a:cs typeface="Helvetica" panose="020B0604020202020204" pitchFamily="34" charset="0"/>
              </a:rPr>
              <a:t>: Grade C, observational studies regarding the high prevalence of OME in at-risk children and the known impact of hearing loss on child development; D, expert opinion on the ability of prompt diagnosis to alter outcomes</a:t>
            </a:r>
          </a:p>
          <a:p>
            <a:pPr marL="0" lvl="0" indent="0">
              <a:lnSpc>
                <a:spcPct val="110000"/>
              </a:lnSpc>
              <a:spcBef>
                <a:spcPts val="0"/>
              </a:spcBef>
              <a:spcAft>
                <a:spcPts val="600"/>
              </a:spcAft>
              <a:buNone/>
            </a:pPr>
            <a:r>
              <a:rPr lang="en-US" sz="1600" u="sng" dirty="0">
                <a:latin typeface="Helvetica" panose="020B0604020202020204" pitchFamily="34" charset="0"/>
                <a:cs typeface="Helvetica" panose="020B0604020202020204" pitchFamily="34" charset="0"/>
              </a:rPr>
              <a:t>Level of confidence in the evidence</a:t>
            </a:r>
            <a:r>
              <a:rPr lang="en-US" sz="1600" dirty="0">
                <a:latin typeface="Helvetica" panose="020B0604020202020204" pitchFamily="34" charset="0"/>
                <a:cs typeface="Helvetica" panose="020B0604020202020204" pitchFamily="34" charset="0"/>
              </a:rPr>
              <a:t>: Medium</a:t>
            </a:r>
          </a:p>
          <a:p>
            <a:pPr marL="0" lvl="0" indent="0">
              <a:lnSpc>
                <a:spcPct val="110000"/>
              </a:lnSpc>
              <a:spcBef>
                <a:spcPts val="0"/>
              </a:spcBef>
              <a:spcAft>
                <a:spcPts val="600"/>
              </a:spcAft>
              <a:buNone/>
            </a:pPr>
            <a:r>
              <a:rPr lang="en-US" sz="1600" u="sng" dirty="0">
                <a:latin typeface="Helvetica" panose="020B0604020202020204" pitchFamily="34" charset="0"/>
                <a:cs typeface="Helvetica" panose="020B0604020202020204" pitchFamily="34" charset="0"/>
              </a:rPr>
              <a:t>Benefits-harms assessment</a:t>
            </a:r>
            <a:r>
              <a:rPr lang="en-US" sz="1600" dirty="0">
                <a:latin typeface="Helvetica" panose="020B0604020202020204" pitchFamily="34" charset="0"/>
                <a:cs typeface="Helvetica" panose="020B0604020202020204" pitchFamily="34" charset="0"/>
              </a:rPr>
              <a:t>: Preponderance of benefit over harm</a:t>
            </a:r>
          </a:p>
        </p:txBody>
      </p:sp>
    </p:spTree>
    <p:extLst>
      <p:ext uri="{BB962C8B-B14F-4D97-AF65-F5344CB8AC3E}">
        <p14:creationId xmlns:p14="http://schemas.microsoft.com/office/powerpoint/2010/main" val="2880117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E529-55A8-42F9-A246-715097CA7D17}"/>
              </a:ext>
            </a:extLst>
          </p:cNvPr>
          <p:cNvSpPr>
            <a:spLocks noGrp="1"/>
          </p:cNvSpPr>
          <p:nvPr>
            <p:ph type="title"/>
          </p:nvPr>
        </p:nvSpPr>
        <p:spPr/>
        <p:txBody>
          <a:bodyPr/>
          <a:lstStyle/>
          <a:p>
            <a:r>
              <a:rPr lang="en-US" dirty="0"/>
              <a:t>KAS 4A and 4B: At-Risk Children</a:t>
            </a:r>
          </a:p>
        </p:txBody>
      </p:sp>
      <p:sp>
        <p:nvSpPr>
          <p:cNvPr id="3" name="Content Placeholder 2">
            <a:extLst>
              <a:ext uri="{FF2B5EF4-FFF2-40B4-BE49-F238E27FC236}">
                <a16:creationId xmlns:a16="http://schemas.microsoft.com/office/drawing/2014/main" id="{D3ECBEE8-8CD3-4B47-BF6E-66796D938CBC}"/>
              </a:ext>
            </a:extLst>
          </p:cNvPr>
          <p:cNvSpPr>
            <a:spLocks noGrp="1"/>
          </p:cNvSpPr>
          <p:nvPr>
            <p:ph idx="1"/>
          </p:nvPr>
        </p:nvSpPr>
        <p:spPr/>
        <p:txBody>
          <a:bodyPr>
            <a:normAutofit/>
          </a:bodyPr>
          <a:lstStyle/>
          <a:p>
            <a:pPr marL="0" indent="0">
              <a:lnSpc>
                <a:spcPct val="120000"/>
              </a:lnSpc>
              <a:spcBef>
                <a:spcPts val="0"/>
              </a:spcBef>
              <a:spcAft>
                <a:spcPts val="600"/>
              </a:spcAft>
              <a:buNone/>
            </a:pPr>
            <a:r>
              <a:rPr lang="en-US" sz="2400" b="1" dirty="0">
                <a:latin typeface="Helvetica" panose="020B0604020202020204" pitchFamily="34" charset="0"/>
                <a:cs typeface="Helvetica" panose="020B0604020202020204" pitchFamily="34" charset="0"/>
              </a:rPr>
              <a:t>Action Statement Profile  (cont’d)</a:t>
            </a:r>
          </a:p>
          <a:p>
            <a:pPr marL="0" lvl="0" indent="0">
              <a:lnSpc>
                <a:spcPct val="110000"/>
              </a:lnSpc>
              <a:spcBef>
                <a:spcPts val="0"/>
              </a:spcBef>
              <a:spcAft>
                <a:spcPts val="600"/>
              </a:spcAft>
              <a:buNone/>
            </a:pPr>
            <a:r>
              <a:rPr lang="en-US" sz="1600" u="sng" dirty="0">
                <a:latin typeface="Helvetica" panose="020B0604020202020204" pitchFamily="34" charset="0"/>
                <a:cs typeface="Helvetica" panose="020B0604020202020204" pitchFamily="34" charset="0"/>
              </a:rPr>
              <a:t>Value judgments</a:t>
            </a:r>
            <a:r>
              <a:rPr lang="en-US" sz="1600" dirty="0">
                <a:latin typeface="Helvetica" panose="020B0604020202020204" pitchFamily="34" charset="0"/>
                <a:cs typeface="Helvetica" panose="020B0604020202020204" pitchFamily="34" charset="0"/>
              </a:rPr>
              <a:t>: The guideline update group assumed that at-risk children are less likely to tolerate OME than would the otherwise healthy child, and that persistent OME could limit the benefit of ongoing therapies and education interventions for at-risk children with special needs; assumption that early identification of OME in at-risk children could improve developmental outcomes</a:t>
            </a:r>
          </a:p>
          <a:p>
            <a:pPr marL="0" lvl="0" indent="0">
              <a:lnSpc>
                <a:spcPct val="110000"/>
              </a:lnSpc>
              <a:spcBef>
                <a:spcPts val="0"/>
              </a:spcBef>
              <a:spcAft>
                <a:spcPts val="600"/>
              </a:spcAft>
              <a:buNone/>
            </a:pPr>
            <a:r>
              <a:rPr lang="en-US" sz="1600" u="sng" dirty="0">
                <a:latin typeface="Helvetica" panose="020B0604020202020204" pitchFamily="34" charset="0"/>
                <a:cs typeface="Helvetica" panose="020B0604020202020204" pitchFamily="34" charset="0"/>
              </a:rPr>
              <a:t>Intentional vagueness</a:t>
            </a:r>
            <a:r>
              <a:rPr lang="en-US" sz="1600" dirty="0">
                <a:latin typeface="Helvetica" panose="020B0604020202020204" pitchFamily="34" charset="0"/>
                <a:cs typeface="Helvetica" panose="020B0604020202020204" pitchFamily="34" charset="0"/>
              </a:rPr>
              <a:t>: The method of evaluating for OME is not specified, but should follow recommendations in this guideline regarding pneumatic otoscopy and tympanometry; a time interval of 12 to 18 months is stated to give the clinician flexibility and to ensure evaluation takes place at a critical time in the child’s development</a:t>
            </a:r>
          </a:p>
          <a:p>
            <a:pPr marL="0" lvl="0" indent="0">
              <a:lnSpc>
                <a:spcPct val="110000"/>
              </a:lnSpc>
              <a:spcBef>
                <a:spcPts val="0"/>
              </a:spcBef>
              <a:spcAft>
                <a:spcPts val="600"/>
              </a:spcAft>
              <a:buNone/>
            </a:pPr>
            <a:r>
              <a:rPr lang="en-US" sz="1600" u="sng" dirty="0">
                <a:latin typeface="Helvetica" panose="020B0604020202020204" pitchFamily="34" charset="0"/>
                <a:cs typeface="Helvetica" panose="020B0604020202020204" pitchFamily="34" charset="0"/>
              </a:rPr>
              <a:t>Role of patient preferences</a:t>
            </a:r>
            <a:r>
              <a:rPr lang="en-US" sz="1600" dirty="0">
                <a:latin typeface="Helvetica" panose="020B0604020202020204" pitchFamily="34" charset="0"/>
                <a:cs typeface="Helvetica" panose="020B0604020202020204" pitchFamily="34" charset="0"/>
              </a:rPr>
              <a:t>: None</a:t>
            </a:r>
          </a:p>
          <a:p>
            <a:pPr marL="0" lvl="0" indent="0">
              <a:lnSpc>
                <a:spcPct val="110000"/>
              </a:lnSpc>
              <a:spcBef>
                <a:spcPts val="0"/>
              </a:spcBef>
              <a:spcAft>
                <a:spcPts val="600"/>
              </a:spcAft>
              <a:buNone/>
            </a:pPr>
            <a:r>
              <a:rPr lang="en-US" sz="1600" u="sng" dirty="0">
                <a:latin typeface="Helvetica" panose="020B0604020202020204" pitchFamily="34" charset="0"/>
                <a:cs typeface="Helvetica" panose="020B0604020202020204" pitchFamily="34" charset="0"/>
              </a:rPr>
              <a:t>Exceptions</a:t>
            </a:r>
            <a:r>
              <a:rPr lang="en-US" sz="1600" dirty="0">
                <a:latin typeface="Helvetica" panose="020B0604020202020204" pitchFamily="34" charset="0"/>
                <a:cs typeface="Helvetica" panose="020B0604020202020204" pitchFamily="34" charset="0"/>
              </a:rPr>
              <a:t>: None</a:t>
            </a:r>
          </a:p>
          <a:p>
            <a:pPr marL="0" lvl="0" indent="0">
              <a:lnSpc>
                <a:spcPct val="110000"/>
              </a:lnSpc>
              <a:spcBef>
                <a:spcPts val="0"/>
              </a:spcBef>
              <a:spcAft>
                <a:spcPts val="600"/>
              </a:spcAft>
              <a:buNone/>
            </a:pPr>
            <a:r>
              <a:rPr lang="en-US" sz="1600" u="sng" dirty="0">
                <a:latin typeface="Helvetica" panose="020B0604020202020204" pitchFamily="34" charset="0"/>
                <a:cs typeface="Helvetica" panose="020B0604020202020204" pitchFamily="34" charset="0"/>
              </a:rPr>
              <a:t>Policy level</a:t>
            </a:r>
            <a:r>
              <a:rPr lang="en-US" sz="1600" dirty="0">
                <a:latin typeface="Helvetica" panose="020B0604020202020204" pitchFamily="34" charset="0"/>
                <a:cs typeface="Helvetica" panose="020B0604020202020204" pitchFamily="34" charset="0"/>
              </a:rPr>
              <a:t>: Recommendation</a:t>
            </a:r>
          </a:p>
          <a:p>
            <a:pPr marL="0" lvl="0" indent="0">
              <a:lnSpc>
                <a:spcPct val="110000"/>
              </a:lnSpc>
              <a:spcBef>
                <a:spcPts val="0"/>
              </a:spcBef>
              <a:spcAft>
                <a:spcPts val="600"/>
              </a:spcAft>
              <a:buNone/>
            </a:pPr>
            <a:r>
              <a:rPr lang="en-US" sz="1600" u="sng" dirty="0">
                <a:latin typeface="Helvetica" panose="020B0604020202020204" pitchFamily="34" charset="0"/>
                <a:cs typeface="Helvetica" panose="020B0604020202020204" pitchFamily="34" charset="0"/>
              </a:rPr>
              <a:t>Differences of opinion</a:t>
            </a:r>
            <a:r>
              <a:rPr lang="en-US" sz="1600" dirty="0">
                <a:latin typeface="Helvetica" panose="020B0604020202020204" pitchFamily="34" charset="0"/>
                <a:cs typeface="Helvetica" panose="020B0604020202020204" pitchFamily="34" charset="0"/>
              </a:rPr>
              <a:t>: None</a:t>
            </a:r>
          </a:p>
        </p:txBody>
      </p:sp>
    </p:spTree>
    <p:extLst>
      <p:ext uri="{BB962C8B-B14F-4D97-AF65-F5344CB8AC3E}">
        <p14:creationId xmlns:p14="http://schemas.microsoft.com/office/powerpoint/2010/main" val="446105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5450D-3497-4F8D-A603-EE16AA093223}"/>
              </a:ext>
            </a:extLst>
          </p:cNvPr>
          <p:cNvSpPr>
            <a:spLocks noGrp="1"/>
          </p:cNvSpPr>
          <p:nvPr>
            <p:ph type="title"/>
          </p:nvPr>
        </p:nvSpPr>
        <p:spPr>
          <a:xfrm>
            <a:off x="838200" y="349561"/>
            <a:ext cx="10515600" cy="1325563"/>
          </a:xfrm>
        </p:spPr>
        <p:txBody>
          <a:bodyPr/>
          <a:lstStyle/>
          <a:p>
            <a:r>
              <a:rPr lang="en-US" dirty="0"/>
              <a:t>KAS 5: Screening Healthy Children</a:t>
            </a:r>
          </a:p>
        </p:txBody>
      </p:sp>
      <p:sp>
        <p:nvSpPr>
          <p:cNvPr id="3" name="Content Placeholder 2">
            <a:extLst>
              <a:ext uri="{FF2B5EF4-FFF2-40B4-BE49-F238E27FC236}">
                <a16:creationId xmlns:a16="http://schemas.microsoft.com/office/drawing/2014/main" id="{8C302231-A402-43C9-B4A9-2B4E66907362}"/>
              </a:ext>
            </a:extLst>
          </p:cNvPr>
          <p:cNvSpPr>
            <a:spLocks noGrp="1"/>
          </p:cNvSpPr>
          <p:nvPr>
            <p:ph idx="1"/>
          </p:nvPr>
        </p:nvSpPr>
        <p:spPr/>
        <p:txBody>
          <a:bodyPr>
            <a:normAutofit/>
          </a:bodyPr>
          <a:lstStyle/>
          <a:p>
            <a:pPr marL="0" indent="0">
              <a:lnSpc>
                <a:spcPct val="120000"/>
              </a:lnSpc>
              <a:spcAft>
                <a:spcPts val="1800"/>
              </a:spcAft>
              <a:buNone/>
            </a:pPr>
            <a:r>
              <a:rPr lang="en-US" sz="1800" b="1" dirty="0">
                <a:latin typeface="Helvetica" panose="020B0604020202020204" pitchFamily="34" charset="0"/>
                <a:cs typeface="Helvetica" panose="020B0604020202020204" pitchFamily="34" charset="0"/>
              </a:rPr>
              <a:t>Clinicians should </a:t>
            </a:r>
            <a:r>
              <a:rPr lang="en-US" sz="1800" b="1" u="sng" dirty="0">
                <a:latin typeface="Helvetica" panose="020B0604020202020204" pitchFamily="34" charset="0"/>
                <a:cs typeface="Helvetica" panose="020B0604020202020204" pitchFamily="34" charset="0"/>
              </a:rPr>
              <a:t>not</a:t>
            </a:r>
            <a:r>
              <a:rPr lang="en-US" sz="1800" b="1" dirty="0">
                <a:latin typeface="Helvetica" panose="020B0604020202020204" pitchFamily="34" charset="0"/>
                <a:cs typeface="Helvetica" panose="020B0604020202020204" pitchFamily="34" charset="0"/>
              </a:rPr>
              <a:t> routinely screen children for otitis media with effusion (OME) who are not at-risk and do not have symptoms that may be attributable to OME, such as hearing difficulties, balance (vestibular) problems, poor school performance, behavioral problems, or ear discomfort. </a:t>
            </a:r>
            <a:r>
              <a:rPr lang="en-US" sz="1800" i="1" u="sng" dirty="0">
                <a:latin typeface="Helvetica" panose="020B0604020202020204" pitchFamily="34" charset="0"/>
                <a:cs typeface="Helvetica" panose="020B0604020202020204" pitchFamily="34" charset="0"/>
              </a:rPr>
              <a:t>Recommendation</a:t>
            </a:r>
            <a:r>
              <a:rPr lang="en-US" sz="1800" i="1" dirty="0">
                <a:latin typeface="Helvetica" panose="020B0604020202020204" pitchFamily="34" charset="0"/>
                <a:cs typeface="Helvetica" panose="020B0604020202020204" pitchFamily="34" charset="0"/>
              </a:rPr>
              <a:t> based on randomized, controlled trials, and cohort studies with a preponderance of harm over benefit.</a:t>
            </a:r>
            <a:endParaRPr lang="en-US" sz="1800" dirty="0">
              <a:latin typeface="Helvetica" panose="020B0604020202020204" pitchFamily="34" charset="0"/>
              <a:cs typeface="Helvetica" panose="020B0604020202020204" pitchFamily="34" charset="0"/>
            </a:endParaRPr>
          </a:p>
          <a:p>
            <a:pPr marL="0" lvl="0" indent="0">
              <a:lnSpc>
                <a:spcPct val="120000"/>
              </a:lnSpc>
              <a:buNone/>
            </a:pPr>
            <a:r>
              <a:rPr lang="en-US" sz="1800" u="sng" dirty="0">
                <a:latin typeface="Helvetica" panose="020B0604020202020204" pitchFamily="34" charset="0"/>
                <a:cs typeface="Helvetica" panose="020B0604020202020204" pitchFamily="34" charset="0"/>
              </a:rPr>
              <a:t>Benefit</a:t>
            </a:r>
            <a:r>
              <a:rPr lang="en-US" sz="1800" dirty="0">
                <a:latin typeface="Helvetica" panose="020B0604020202020204" pitchFamily="34" charset="0"/>
                <a:cs typeface="Helvetica" panose="020B0604020202020204" pitchFamily="34" charset="0"/>
              </a:rPr>
              <a:t>: Avoid unnecessary tests, avoid unnecessary treatment, limit parent anxiety</a:t>
            </a:r>
          </a:p>
          <a:p>
            <a:pPr marL="0" lvl="0" indent="0">
              <a:lnSpc>
                <a:spcPct val="120000"/>
              </a:lnSpc>
              <a:buNone/>
            </a:pPr>
            <a:r>
              <a:rPr lang="en-US" sz="1800" u="sng" dirty="0">
                <a:latin typeface="Helvetica" panose="020B0604020202020204" pitchFamily="34" charset="0"/>
                <a:cs typeface="Helvetica" panose="020B0604020202020204" pitchFamily="34" charset="0"/>
              </a:rPr>
              <a:t>Risks, harms, costs</a:t>
            </a:r>
            <a:r>
              <a:rPr lang="en-US" sz="1800" dirty="0">
                <a:latin typeface="Helvetica" panose="020B0604020202020204" pitchFamily="34" charset="0"/>
                <a:cs typeface="Helvetica" panose="020B0604020202020204" pitchFamily="34" charset="0"/>
              </a:rPr>
              <a:t>: Potential to miss clinically relevant OME in some children</a:t>
            </a:r>
          </a:p>
        </p:txBody>
      </p:sp>
    </p:spTree>
    <p:extLst>
      <p:ext uri="{BB962C8B-B14F-4D97-AF65-F5344CB8AC3E}">
        <p14:creationId xmlns:p14="http://schemas.microsoft.com/office/powerpoint/2010/main" val="200540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5450D-3497-4F8D-A603-EE16AA093223}"/>
              </a:ext>
            </a:extLst>
          </p:cNvPr>
          <p:cNvSpPr>
            <a:spLocks noGrp="1"/>
          </p:cNvSpPr>
          <p:nvPr>
            <p:ph type="title"/>
          </p:nvPr>
        </p:nvSpPr>
        <p:spPr>
          <a:xfrm>
            <a:off x="838200" y="349561"/>
            <a:ext cx="10515600" cy="1325563"/>
          </a:xfrm>
        </p:spPr>
        <p:txBody>
          <a:bodyPr/>
          <a:lstStyle/>
          <a:p>
            <a:r>
              <a:rPr lang="en-US" dirty="0"/>
              <a:t>KAS 5: Screening Healthy Children</a:t>
            </a:r>
          </a:p>
        </p:txBody>
      </p:sp>
      <p:sp>
        <p:nvSpPr>
          <p:cNvPr id="3" name="Content Placeholder 2">
            <a:extLst>
              <a:ext uri="{FF2B5EF4-FFF2-40B4-BE49-F238E27FC236}">
                <a16:creationId xmlns:a16="http://schemas.microsoft.com/office/drawing/2014/main" id="{8C302231-A402-43C9-B4A9-2B4E66907362}"/>
              </a:ext>
            </a:extLst>
          </p:cNvPr>
          <p:cNvSpPr>
            <a:spLocks noGrp="1"/>
          </p:cNvSpPr>
          <p:nvPr>
            <p:ph idx="1"/>
          </p:nvPr>
        </p:nvSpPr>
        <p:spPr/>
        <p:txBody>
          <a:bodyPr>
            <a:normAutofit fontScale="92500" lnSpcReduction="10000"/>
          </a:bodyPr>
          <a:lstStyle/>
          <a:p>
            <a:pPr marL="0" indent="0">
              <a:lnSpc>
                <a:spcPct val="120000"/>
              </a:lnSpc>
              <a:spcAft>
                <a:spcPts val="600"/>
              </a:spcAft>
              <a:buNone/>
            </a:pPr>
            <a:r>
              <a:rPr lang="en-US" sz="1600" b="1" dirty="0"/>
              <a:t>Action Statement Profile </a:t>
            </a:r>
          </a:p>
          <a:p>
            <a:pPr marL="0" lvl="0" indent="0">
              <a:lnSpc>
                <a:spcPct val="120000"/>
              </a:lnSpc>
              <a:spcBef>
                <a:spcPts val="0"/>
              </a:spcBef>
              <a:spcAft>
                <a:spcPts val="600"/>
              </a:spcAft>
              <a:buNone/>
            </a:pPr>
            <a:r>
              <a:rPr lang="en-US" sz="1400" u="sng" dirty="0"/>
              <a:t>Quality improvement opportunity</a:t>
            </a:r>
            <a:r>
              <a:rPr lang="en-US" sz="1400" dirty="0"/>
              <a:t>: Avoid unnecessary tests, and treatment, for a highly prevalent and usually self-limited condition (National Quality Strategy domains: efficient use of healthcare resources, population/public health)</a:t>
            </a:r>
          </a:p>
          <a:p>
            <a:pPr marL="0" lvl="0" indent="0">
              <a:lnSpc>
                <a:spcPct val="120000"/>
              </a:lnSpc>
              <a:spcBef>
                <a:spcPts val="0"/>
              </a:spcBef>
              <a:spcAft>
                <a:spcPts val="600"/>
              </a:spcAft>
              <a:buNone/>
            </a:pPr>
            <a:r>
              <a:rPr lang="en-US" sz="1400" u="sng" dirty="0"/>
              <a:t>Aggregate evidence quality</a:t>
            </a:r>
            <a:r>
              <a:rPr lang="en-US" sz="1400" dirty="0"/>
              <a:t>: Grade A, systematic review of RCTs</a:t>
            </a:r>
          </a:p>
          <a:p>
            <a:pPr marL="0" lvl="0" indent="0">
              <a:lnSpc>
                <a:spcPct val="120000"/>
              </a:lnSpc>
              <a:spcBef>
                <a:spcPts val="0"/>
              </a:spcBef>
              <a:spcAft>
                <a:spcPts val="600"/>
              </a:spcAft>
              <a:buNone/>
            </a:pPr>
            <a:r>
              <a:rPr lang="en-US" sz="1400" u="sng" dirty="0"/>
              <a:t>Level of confidence in the evidence:</a:t>
            </a:r>
            <a:r>
              <a:rPr lang="en-US" sz="1400" dirty="0"/>
              <a:t> High</a:t>
            </a:r>
          </a:p>
          <a:p>
            <a:pPr marL="0" lvl="0" indent="0">
              <a:lnSpc>
                <a:spcPct val="120000"/>
              </a:lnSpc>
              <a:spcBef>
                <a:spcPts val="0"/>
              </a:spcBef>
              <a:spcAft>
                <a:spcPts val="600"/>
              </a:spcAft>
              <a:buNone/>
            </a:pPr>
            <a:r>
              <a:rPr lang="en-US" sz="1400" u="sng" dirty="0"/>
              <a:t>Benefits-harms assessment</a:t>
            </a:r>
            <a:r>
              <a:rPr lang="en-US" sz="1400" dirty="0"/>
              <a:t>: Preponderance of benefit over harm</a:t>
            </a:r>
          </a:p>
          <a:p>
            <a:pPr marL="0" lvl="0" indent="0">
              <a:lnSpc>
                <a:spcPct val="120000"/>
              </a:lnSpc>
              <a:spcBef>
                <a:spcPts val="0"/>
              </a:spcBef>
              <a:spcAft>
                <a:spcPts val="600"/>
              </a:spcAft>
              <a:buNone/>
            </a:pPr>
            <a:r>
              <a:rPr lang="en-US" sz="1400" u="sng" dirty="0"/>
              <a:t>Value judgments</a:t>
            </a:r>
            <a:r>
              <a:rPr lang="en-US" sz="1400" dirty="0"/>
              <a:t>: None</a:t>
            </a:r>
          </a:p>
          <a:p>
            <a:pPr marL="0" lvl="0" indent="0">
              <a:lnSpc>
                <a:spcPct val="120000"/>
              </a:lnSpc>
              <a:spcBef>
                <a:spcPts val="0"/>
              </a:spcBef>
              <a:spcAft>
                <a:spcPts val="600"/>
              </a:spcAft>
              <a:buNone/>
            </a:pPr>
            <a:r>
              <a:rPr lang="en-US" sz="1400" u="sng" dirty="0"/>
              <a:t>Role of patient preferences</a:t>
            </a:r>
            <a:r>
              <a:rPr lang="en-US" sz="1400" dirty="0"/>
              <a:t>: Limited, but a parent can request screening if desired</a:t>
            </a:r>
          </a:p>
          <a:p>
            <a:pPr marL="0" lvl="0" indent="0">
              <a:lnSpc>
                <a:spcPct val="120000"/>
              </a:lnSpc>
              <a:spcBef>
                <a:spcPts val="0"/>
              </a:spcBef>
              <a:spcAft>
                <a:spcPts val="600"/>
              </a:spcAft>
              <a:buNone/>
            </a:pPr>
            <a:r>
              <a:rPr lang="en-US" sz="1400" u="sng" dirty="0"/>
              <a:t>Intentional vagueness</a:t>
            </a:r>
            <a:r>
              <a:rPr lang="en-US" sz="1400" dirty="0"/>
              <a:t>: The word “routine” is used to indicate that there may be specific circumstances where screening is appropriate, for example, a child with a strong family history of otitis media or a child who is suspected to be at-risk but does not yet have a formal at-risk diagnosis</a:t>
            </a:r>
          </a:p>
          <a:p>
            <a:pPr marL="0" lvl="0" indent="0">
              <a:lnSpc>
                <a:spcPct val="120000"/>
              </a:lnSpc>
              <a:spcBef>
                <a:spcPts val="0"/>
              </a:spcBef>
              <a:spcAft>
                <a:spcPts val="600"/>
              </a:spcAft>
              <a:buNone/>
            </a:pPr>
            <a:r>
              <a:rPr lang="en-US" sz="1400" u="sng" dirty="0"/>
              <a:t>Exceptions</a:t>
            </a:r>
            <a:r>
              <a:rPr lang="en-US" sz="1400" dirty="0"/>
              <a:t>: None</a:t>
            </a:r>
          </a:p>
          <a:p>
            <a:pPr marL="0" lvl="0" indent="0">
              <a:lnSpc>
                <a:spcPct val="120000"/>
              </a:lnSpc>
              <a:spcBef>
                <a:spcPts val="0"/>
              </a:spcBef>
              <a:spcAft>
                <a:spcPts val="600"/>
              </a:spcAft>
              <a:buNone/>
            </a:pPr>
            <a:r>
              <a:rPr lang="en-US" sz="1400" u="sng" dirty="0"/>
              <a:t>Policy level</a:t>
            </a:r>
            <a:r>
              <a:rPr lang="en-US" sz="1400" dirty="0"/>
              <a:t>: Recommendation against</a:t>
            </a:r>
          </a:p>
          <a:p>
            <a:pPr marL="0" lvl="0" indent="0">
              <a:lnSpc>
                <a:spcPct val="120000"/>
              </a:lnSpc>
              <a:spcBef>
                <a:spcPts val="0"/>
              </a:spcBef>
              <a:spcAft>
                <a:spcPts val="600"/>
              </a:spcAft>
              <a:buNone/>
            </a:pPr>
            <a:r>
              <a:rPr lang="en-US" sz="1400" u="sng" dirty="0"/>
              <a:t>Difference of opinions</a:t>
            </a:r>
            <a:r>
              <a:rPr lang="en-US" sz="1400" dirty="0"/>
              <a:t>: None</a:t>
            </a:r>
          </a:p>
        </p:txBody>
      </p:sp>
    </p:spTree>
    <p:extLst>
      <p:ext uri="{BB962C8B-B14F-4D97-AF65-F5344CB8AC3E}">
        <p14:creationId xmlns:p14="http://schemas.microsoft.com/office/powerpoint/2010/main" val="1176745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FDFF-4DB4-40AC-B2E0-0CD5CBB58F0F}"/>
              </a:ext>
            </a:extLst>
          </p:cNvPr>
          <p:cNvSpPr>
            <a:spLocks noGrp="1"/>
          </p:cNvSpPr>
          <p:nvPr>
            <p:ph type="title"/>
          </p:nvPr>
        </p:nvSpPr>
        <p:spPr/>
        <p:txBody>
          <a:bodyPr/>
          <a:lstStyle/>
          <a:p>
            <a:r>
              <a:rPr lang="en-US" dirty="0"/>
              <a:t>KAS 6: Patient Education</a:t>
            </a:r>
          </a:p>
        </p:txBody>
      </p:sp>
      <p:sp>
        <p:nvSpPr>
          <p:cNvPr id="3" name="Content Placeholder 2">
            <a:extLst>
              <a:ext uri="{FF2B5EF4-FFF2-40B4-BE49-F238E27FC236}">
                <a16:creationId xmlns:a16="http://schemas.microsoft.com/office/drawing/2014/main" id="{29F3FE61-326C-4FDA-8633-EA5A115EE155}"/>
              </a:ext>
            </a:extLst>
          </p:cNvPr>
          <p:cNvSpPr>
            <a:spLocks noGrp="1"/>
          </p:cNvSpPr>
          <p:nvPr>
            <p:ph idx="1"/>
          </p:nvPr>
        </p:nvSpPr>
        <p:spPr/>
        <p:txBody>
          <a:bodyPr>
            <a:normAutofit/>
          </a:bodyPr>
          <a:lstStyle/>
          <a:p>
            <a:pPr marL="0" indent="0">
              <a:lnSpc>
                <a:spcPct val="100000"/>
              </a:lnSpc>
              <a:spcAft>
                <a:spcPts val="1800"/>
              </a:spcAft>
              <a:buNone/>
            </a:pPr>
            <a:r>
              <a:rPr lang="en-US" sz="1800" b="1" dirty="0"/>
              <a:t>Clinicians should educate children with otitis media with effusion (OME) and their families regarding the natural history of OME, need for follow-up, and the possible sequelae. </a:t>
            </a:r>
            <a:r>
              <a:rPr lang="en-US" sz="1800" i="1" u="sng" dirty="0"/>
              <a:t>Recommendation</a:t>
            </a:r>
            <a:r>
              <a:rPr lang="en-US" sz="1800" i="1" dirty="0"/>
              <a:t> based on observational studies and preponderance of benefit over harm.</a:t>
            </a:r>
          </a:p>
          <a:p>
            <a:pPr marL="0" indent="0">
              <a:lnSpc>
                <a:spcPct val="100000"/>
              </a:lnSpc>
              <a:buNone/>
            </a:pPr>
            <a:r>
              <a:rPr lang="en-US" sz="1800" u="sng" dirty="0"/>
              <a:t>Benefits</a:t>
            </a:r>
            <a:r>
              <a:rPr lang="en-US" sz="1800" dirty="0"/>
              <a:t>: Reduce anxiety; facilitate shared decisions; provide parents with a fuller understanding of their child’s condition; emphasize the importance of follow-up; educate families about risk factors and coping strategies</a:t>
            </a:r>
          </a:p>
          <a:p>
            <a:pPr marL="0" indent="0">
              <a:lnSpc>
                <a:spcPct val="100000"/>
              </a:lnSpc>
              <a:buNone/>
            </a:pPr>
            <a:r>
              <a:rPr lang="en-US" sz="1800" u="sng" dirty="0"/>
              <a:t>Risks, harms, costs</a:t>
            </a:r>
            <a:r>
              <a:rPr lang="en-US" sz="1800" dirty="0"/>
              <a:t>: Time for education</a:t>
            </a:r>
          </a:p>
        </p:txBody>
      </p:sp>
    </p:spTree>
    <p:extLst>
      <p:ext uri="{BB962C8B-B14F-4D97-AF65-F5344CB8AC3E}">
        <p14:creationId xmlns:p14="http://schemas.microsoft.com/office/powerpoint/2010/main" val="274459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FDFF-4DB4-40AC-B2E0-0CD5CBB58F0F}"/>
              </a:ext>
            </a:extLst>
          </p:cNvPr>
          <p:cNvSpPr>
            <a:spLocks noGrp="1"/>
          </p:cNvSpPr>
          <p:nvPr>
            <p:ph type="title"/>
          </p:nvPr>
        </p:nvSpPr>
        <p:spPr/>
        <p:txBody>
          <a:bodyPr/>
          <a:lstStyle/>
          <a:p>
            <a:r>
              <a:rPr lang="en-US" dirty="0"/>
              <a:t>KAS 6: Patient Education</a:t>
            </a:r>
          </a:p>
        </p:txBody>
      </p:sp>
      <p:sp>
        <p:nvSpPr>
          <p:cNvPr id="3" name="Content Placeholder 2">
            <a:extLst>
              <a:ext uri="{FF2B5EF4-FFF2-40B4-BE49-F238E27FC236}">
                <a16:creationId xmlns:a16="http://schemas.microsoft.com/office/drawing/2014/main" id="{29F3FE61-326C-4FDA-8633-EA5A115EE155}"/>
              </a:ext>
            </a:extLst>
          </p:cNvPr>
          <p:cNvSpPr>
            <a:spLocks noGrp="1"/>
          </p:cNvSpPr>
          <p:nvPr>
            <p:ph idx="1"/>
          </p:nvPr>
        </p:nvSpPr>
        <p:spPr/>
        <p:txBody>
          <a:bodyPr>
            <a:normAutofit lnSpcReduction="10000"/>
          </a:bodyPr>
          <a:lstStyle/>
          <a:p>
            <a:pPr marL="0" indent="0">
              <a:lnSpc>
                <a:spcPct val="120000"/>
              </a:lnSpc>
              <a:spcBef>
                <a:spcPts val="0"/>
              </a:spcBef>
              <a:spcAft>
                <a:spcPts val="600"/>
              </a:spcAft>
              <a:buNone/>
            </a:pPr>
            <a:r>
              <a:rPr lang="en-US" sz="1800" b="1" dirty="0">
                <a:latin typeface="Helvetica" panose="020B0604020202020204" pitchFamily="34" charset="0"/>
                <a:cs typeface="Helvetica" panose="020B0604020202020204" pitchFamily="34" charset="0"/>
              </a:rPr>
              <a:t>Action Statement Profile </a:t>
            </a:r>
          </a:p>
          <a:p>
            <a:pPr marL="0" indent="0">
              <a:lnSpc>
                <a:spcPct val="120000"/>
              </a:lnSpc>
              <a:spcBef>
                <a:spcPts val="0"/>
              </a:spcBef>
              <a:spcAft>
                <a:spcPts val="600"/>
              </a:spcAft>
              <a:buNone/>
            </a:pPr>
            <a:r>
              <a:rPr lang="en-US" sz="1400" u="sng" dirty="0"/>
              <a:t>Quality improvement opportunity</a:t>
            </a:r>
            <a:r>
              <a:rPr lang="en-US" sz="1400" dirty="0"/>
              <a:t>: Provide clear, patient-friendly education regarding OME, its natural history, and possible sequelae to empower families for shared decisions (National Quality Strategy domain: patient and family engagement)</a:t>
            </a:r>
          </a:p>
          <a:p>
            <a:pPr marL="0" lvl="0" indent="0">
              <a:lnSpc>
                <a:spcPct val="120000"/>
              </a:lnSpc>
              <a:spcBef>
                <a:spcPts val="0"/>
              </a:spcBef>
              <a:spcAft>
                <a:spcPts val="600"/>
              </a:spcAft>
              <a:buNone/>
            </a:pPr>
            <a:r>
              <a:rPr lang="en-US" sz="1400" u="sng" dirty="0"/>
              <a:t>Aggregate evidence quality</a:t>
            </a:r>
            <a:r>
              <a:rPr lang="en-US" sz="1400" dirty="0"/>
              <a:t>: Grade C, observational studies</a:t>
            </a:r>
          </a:p>
          <a:p>
            <a:pPr marL="0" lvl="0" indent="0">
              <a:lnSpc>
                <a:spcPct val="120000"/>
              </a:lnSpc>
              <a:spcBef>
                <a:spcPts val="0"/>
              </a:spcBef>
              <a:spcAft>
                <a:spcPts val="600"/>
              </a:spcAft>
              <a:buNone/>
            </a:pPr>
            <a:r>
              <a:rPr lang="en-US" sz="1400" u="sng" dirty="0"/>
              <a:t>Level of confidence in the evidence</a:t>
            </a:r>
            <a:r>
              <a:rPr lang="en-US" sz="1400" dirty="0"/>
              <a:t>: High</a:t>
            </a:r>
          </a:p>
          <a:p>
            <a:pPr marL="0" lvl="0" indent="0">
              <a:lnSpc>
                <a:spcPct val="120000"/>
              </a:lnSpc>
              <a:spcBef>
                <a:spcPts val="0"/>
              </a:spcBef>
              <a:spcAft>
                <a:spcPts val="600"/>
              </a:spcAft>
              <a:buNone/>
            </a:pPr>
            <a:r>
              <a:rPr lang="en-US" sz="1400" u="sng" dirty="0"/>
              <a:t>Benefits-harms assessment</a:t>
            </a:r>
            <a:r>
              <a:rPr lang="en-US" sz="1400" dirty="0"/>
              <a:t>: Preponderance of benefit over harm</a:t>
            </a:r>
          </a:p>
          <a:p>
            <a:pPr marL="0" lvl="0" indent="0">
              <a:lnSpc>
                <a:spcPct val="120000"/>
              </a:lnSpc>
              <a:spcBef>
                <a:spcPts val="0"/>
              </a:spcBef>
              <a:spcAft>
                <a:spcPts val="600"/>
              </a:spcAft>
              <a:buNone/>
            </a:pPr>
            <a:r>
              <a:rPr lang="en-US" sz="1400" u="sng" dirty="0"/>
              <a:t>Value judgments:</a:t>
            </a:r>
            <a:r>
              <a:rPr lang="en-US" sz="1400" dirty="0"/>
              <a:t> None</a:t>
            </a:r>
          </a:p>
          <a:p>
            <a:pPr marL="0" lvl="0" indent="0">
              <a:lnSpc>
                <a:spcPct val="120000"/>
              </a:lnSpc>
              <a:spcBef>
                <a:spcPts val="0"/>
              </a:spcBef>
              <a:spcAft>
                <a:spcPts val="600"/>
              </a:spcAft>
              <a:buNone/>
            </a:pPr>
            <a:r>
              <a:rPr lang="en-US" sz="1400" u="sng" dirty="0"/>
              <a:t>Intentional vagueness:</a:t>
            </a:r>
            <a:r>
              <a:rPr lang="en-US" sz="1400" dirty="0"/>
              <a:t> None</a:t>
            </a:r>
          </a:p>
          <a:p>
            <a:pPr marL="0" lvl="0" indent="0">
              <a:lnSpc>
                <a:spcPct val="120000"/>
              </a:lnSpc>
              <a:spcBef>
                <a:spcPts val="0"/>
              </a:spcBef>
              <a:spcAft>
                <a:spcPts val="600"/>
              </a:spcAft>
              <a:buNone/>
            </a:pPr>
            <a:r>
              <a:rPr lang="en-US" sz="1400" u="sng" dirty="0"/>
              <a:t>Role of patient preferences:</a:t>
            </a:r>
            <a:r>
              <a:rPr lang="en-US" sz="1400" dirty="0"/>
              <a:t> Limited</a:t>
            </a:r>
          </a:p>
          <a:p>
            <a:pPr marL="0" lvl="0" indent="0">
              <a:lnSpc>
                <a:spcPct val="120000"/>
              </a:lnSpc>
              <a:spcBef>
                <a:spcPts val="0"/>
              </a:spcBef>
              <a:spcAft>
                <a:spcPts val="600"/>
              </a:spcAft>
              <a:buNone/>
            </a:pPr>
            <a:r>
              <a:rPr lang="en-US" sz="1400" u="sng" dirty="0"/>
              <a:t>Exceptions:</a:t>
            </a:r>
            <a:r>
              <a:rPr lang="en-US" sz="1400" dirty="0"/>
              <a:t> None</a:t>
            </a:r>
          </a:p>
          <a:p>
            <a:pPr marL="0" lvl="0" indent="0">
              <a:lnSpc>
                <a:spcPct val="120000"/>
              </a:lnSpc>
              <a:spcBef>
                <a:spcPts val="0"/>
              </a:spcBef>
              <a:spcAft>
                <a:spcPts val="600"/>
              </a:spcAft>
              <a:buNone/>
            </a:pPr>
            <a:r>
              <a:rPr lang="en-US" sz="1400" u="sng" dirty="0"/>
              <a:t>Policy level</a:t>
            </a:r>
            <a:r>
              <a:rPr lang="en-US" sz="1400" dirty="0"/>
              <a:t>: Recommendation</a:t>
            </a:r>
          </a:p>
          <a:p>
            <a:pPr marL="0" lvl="0" indent="0">
              <a:lnSpc>
                <a:spcPct val="120000"/>
              </a:lnSpc>
              <a:spcBef>
                <a:spcPts val="0"/>
              </a:spcBef>
              <a:spcAft>
                <a:spcPts val="600"/>
              </a:spcAft>
              <a:buNone/>
            </a:pPr>
            <a:r>
              <a:rPr lang="en-US" sz="1400" u="sng" dirty="0"/>
              <a:t>Differences of opinion</a:t>
            </a:r>
            <a:r>
              <a:rPr lang="en-US" sz="1400" dirty="0"/>
              <a:t>: None</a:t>
            </a:r>
          </a:p>
        </p:txBody>
      </p:sp>
    </p:spTree>
    <p:extLst>
      <p:ext uri="{BB962C8B-B14F-4D97-AF65-F5344CB8AC3E}">
        <p14:creationId xmlns:p14="http://schemas.microsoft.com/office/powerpoint/2010/main" val="1279322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CDBD0-EA71-4890-8464-46C7952172F1}"/>
              </a:ext>
            </a:extLst>
          </p:cNvPr>
          <p:cNvSpPr>
            <a:spLocks noGrp="1"/>
          </p:cNvSpPr>
          <p:nvPr>
            <p:ph type="title"/>
          </p:nvPr>
        </p:nvSpPr>
        <p:spPr/>
        <p:txBody>
          <a:bodyPr/>
          <a:lstStyle/>
          <a:p>
            <a:r>
              <a:rPr lang="en-US" dirty="0"/>
              <a:t>Patient FAQ</a:t>
            </a:r>
          </a:p>
        </p:txBody>
      </p:sp>
      <p:pic>
        <p:nvPicPr>
          <p:cNvPr id="4" name="table">
            <a:extLst>
              <a:ext uri="{FF2B5EF4-FFF2-40B4-BE49-F238E27FC236}">
                <a16:creationId xmlns:a16="http://schemas.microsoft.com/office/drawing/2014/main" id="{D3405972-0FAE-4993-B475-047B8FE9A8CE}"/>
              </a:ext>
            </a:extLst>
          </p:cNvPr>
          <p:cNvPicPr>
            <a:picLocks noGrp="1" noChangeAspect="1"/>
          </p:cNvPicPr>
          <p:nvPr>
            <p:ph idx="1"/>
          </p:nvPr>
        </p:nvPicPr>
        <p:blipFill>
          <a:blip r:embed="rId2"/>
          <a:stretch>
            <a:fillRect/>
          </a:stretch>
        </p:blipFill>
        <p:spPr>
          <a:xfrm>
            <a:off x="2231638" y="1266876"/>
            <a:ext cx="7728724" cy="4514799"/>
          </a:xfrm>
          <a:prstGeom prst="rect">
            <a:avLst/>
          </a:prstGeom>
        </p:spPr>
      </p:pic>
      <p:sp>
        <p:nvSpPr>
          <p:cNvPr id="5" name="Rectangle 4">
            <a:extLst>
              <a:ext uri="{FF2B5EF4-FFF2-40B4-BE49-F238E27FC236}">
                <a16:creationId xmlns:a16="http://schemas.microsoft.com/office/drawing/2014/main" id="{48FC5518-EC9C-4FBE-AB12-BB559015FB67}"/>
              </a:ext>
            </a:extLst>
          </p:cNvPr>
          <p:cNvSpPr/>
          <p:nvPr/>
        </p:nvSpPr>
        <p:spPr>
          <a:xfrm>
            <a:off x="3048000" y="5846842"/>
            <a:ext cx="6096000" cy="276999"/>
          </a:xfrm>
          <a:prstGeom prst="rect">
            <a:avLst/>
          </a:prstGeom>
        </p:spPr>
        <p:txBody>
          <a:bodyPr>
            <a:spAutoFit/>
          </a:bodyPr>
          <a:lstStyle/>
          <a:p>
            <a:pPr lvl="0" fontAlgn="base">
              <a:spcBef>
                <a:spcPct val="0"/>
              </a:spcBef>
              <a:spcAft>
                <a:spcPct val="0"/>
              </a:spcAft>
            </a:pPr>
            <a:r>
              <a:rPr lang="en-US" altLang="en-US" sz="1200" dirty="0">
                <a:solidFill>
                  <a:schemeClr val="tx2"/>
                </a:solidFill>
                <a:latin typeface="Arial" panose="020B0604020202020204" pitchFamily="34" charset="0"/>
                <a:ea typeface="Calibri" pitchFamily="34" charset="0"/>
                <a:cs typeface="Arial" panose="020B0604020202020204" pitchFamily="34" charset="0"/>
              </a:rPr>
              <a:t>AOM, acute otitis media; MEE, middle ear effusion; OME, otitis media with effusion</a:t>
            </a:r>
            <a:endParaRPr lang="en-US" altLang="en-US" sz="1200"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461720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B5FFB-DDBA-4CF5-9922-4AD01F52EBF7}"/>
              </a:ext>
            </a:extLst>
          </p:cNvPr>
          <p:cNvSpPr>
            <a:spLocks noGrp="1"/>
          </p:cNvSpPr>
          <p:nvPr>
            <p:ph type="title"/>
          </p:nvPr>
        </p:nvSpPr>
        <p:spPr/>
        <p:txBody>
          <a:bodyPr/>
          <a:lstStyle/>
          <a:p>
            <a:r>
              <a:rPr lang="en-US" dirty="0"/>
              <a:t>Burden</a:t>
            </a:r>
          </a:p>
        </p:txBody>
      </p:sp>
      <p:sp>
        <p:nvSpPr>
          <p:cNvPr id="3" name="Content Placeholder 2">
            <a:extLst>
              <a:ext uri="{FF2B5EF4-FFF2-40B4-BE49-F238E27FC236}">
                <a16:creationId xmlns:a16="http://schemas.microsoft.com/office/drawing/2014/main" id="{EAAD47C5-325D-432C-9376-7BD1FA527B95}"/>
              </a:ext>
            </a:extLst>
          </p:cNvPr>
          <p:cNvSpPr>
            <a:spLocks noGrp="1"/>
          </p:cNvSpPr>
          <p:nvPr>
            <p:ph idx="1"/>
          </p:nvPr>
        </p:nvSpPr>
        <p:spPr>
          <a:xfrm>
            <a:off x="3195687" y="1825625"/>
            <a:ext cx="8158113" cy="3956610"/>
          </a:xfrm>
        </p:spPr>
        <p:txBody>
          <a:bodyPr>
            <a:normAutofit fontScale="62500" lnSpcReduction="20000"/>
          </a:bodyPr>
          <a:lstStyle/>
          <a:p>
            <a:pPr marL="342900" lvl="0" indent="-342900" hangingPunct="0">
              <a:lnSpc>
                <a:spcPct val="120000"/>
              </a:lnSpc>
            </a:pPr>
            <a:r>
              <a:rPr lang="en-US" dirty="0"/>
              <a:t>About 90% of children have OME before school age and develop, on average, 4 episodes of OME every year.  OME is increased in children with developmental difficulties.</a:t>
            </a:r>
          </a:p>
          <a:p>
            <a:pPr marL="342900" indent="-342900" hangingPunct="0">
              <a:lnSpc>
                <a:spcPct val="120000"/>
              </a:lnSpc>
            </a:pPr>
            <a:r>
              <a:rPr lang="en-US" dirty="0"/>
              <a:t>Approximately 2.2 million new cases of OME are diagnosed every year in the United States at a cost of $4.0 billion (</a:t>
            </a:r>
            <a:r>
              <a:rPr lang="en-US" dirty="0" err="1"/>
              <a:t>Shekelle</a:t>
            </a:r>
            <a:r>
              <a:rPr lang="en-US" dirty="0"/>
              <a:t> 2003).</a:t>
            </a:r>
          </a:p>
          <a:p>
            <a:pPr marL="342900" indent="-342900" hangingPunct="0">
              <a:lnSpc>
                <a:spcPct val="120000"/>
              </a:lnSpc>
            </a:pPr>
            <a:r>
              <a:rPr lang="en-US" dirty="0"/>
              <a:t>OME is the most common cause of hearing impairment in children in developed nations (</a:t>
            </a:r>
            <a:r>
              <a:rPr lang="en-US" dirty="0" err="1"/>
              <a:t>Qureishi</a:t>
            </a:r>
            <a:r>
              <a:rPr lang="en-US" dirty="0"/>
              <a:t> 2014).</a:t>
            </a:r>
          </a:p>
          <a:p>
            <a:pPr marL="342900" lvl="0" indent="-342900" hangingPunct="0">
              <a:lnSpc>
                <a:spcPct val="120000"/>
              </a:lnSpc>
            </a:pPr>
            <a:r>
              <a:rPr lang="en-US" dirty="0"/>
              <a:t>Direct costs related to otitis media, which includes OME and AOM, are $3 billion to $5 billion annually.</a:t>
            </a:r>
          </a:p>
          <a:p>
            <a:pPr marL="342900" indent="-342900" hangingPunct="0">
              <a:lnSpc>
                <a:spcPct val="120000"/>
              </a:lnSpc>
            </a:pPr>
            <a:r>
              <a:rPr lang="en-US" dirty="0"/>
              <a:t>OME can have a substantial quality of life impact for both children and their caregivers. Otalgia, sleep disruption, and behavioral problems for the child and caregiver anxiety are a few issues that may be associated with OME. </a:t>
            </a:r>
          </a:p>
        </p:txBody>
      </p:sp>
      <p:pic>
        <p:nvPicPr>
          <p:cNvPr id="4" name="Picture 3">
            <a:extLst>
              <a:ext uri="{FF2B5EF4-FFF2-40B4-BE49-F238E27FC236}">
                <a16:creationId xmlns:a16="http://schemas.microsoft.com/office/drawing/2014/main" id="{7A1452AD-BAE8-4288-B510-BEA41C26FCC4}"/>
              </a:ext>
            </a:extLst>
          </p:cNvPr>
          <p:cNvPicPr>
            <a:picLocks noChangeAspect="1"/>
          </p:cNvPicPr>
          <p:nvPr/>
        </p:nvPicPr>
        <p:blipFill rotWithShape="1">
          <a:blip r:embed="rId2"/>
          <a:srcRect b="11578"/>
          <a:stretch/>
        </p:blipFill>
        <p:spPr>
          <a:xfrm>
            <a:off x="617061" y="2253782"/>
            <a:ext cx="2345465" cy="2350435"/>
          </a:xfrm>
          <a:prstGeom prst="rect">
            <a:avLst/>
          </a:prstGeom>
        </p:spPr>
      </p:pic>
    </p:spTree>
    <p:extLst>
      <p:ext uri="{BB962C8B-B14F-4D97-AF65-F5344CB8AC3E}">
        <p14:creationId xmlns:p14="http://schemas.microsoft.com/office/powerpoint/2010/main" val="2637723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585EA-5869-465B-A83E-F303FDBAFC0C}"/>
              </a:ext>
            </a:extLst>
          </p:cNvPr>
          <p:cNvSpPr>
            <a:spLocks noGrp="1"/>
          </p:cNvSpPr>
          <p:nvPr>
            <p:ph type="title"/>
          </p:nvPr>
        </p:nvSpPr>
        <p:spPr/>
        <p:txBody>
          <a:bodyPr/>
          <a:lstStyle/>
          <a:p>
            <a:r>
              <a:rPr lang="en-US" dirty="0"/>
              <a:t>KAS 7: Watchful Waiting</a:t>
            </a:r>
          </a:p>
        </p:txBody>
      </p:sp>
      <p:sp>
        <p:nvSpPr>
          <p:cNvPr id="3" name="Content Placeholder 2">
            <a:extLst>
              <a:ext uri="{FF2B5EF4-FFF2-40B4-BE49-F238E27FC236}">
                <a16:creationId xmlns:a16="http://schemas.microsoft.com/office/drawing/2014/main" id="{A0B5BFDB-9921-4545-BD2B-4606E007F60C}"/>
              </a:ext>
            </a:extLst>
          </p:cNvPr>
          <p:cNvSpPr>
            <a:spLocks noGrp="1"/>
          </p:cNvSpPr>
          <p:nvPr>
            <p:ph idx="1"/>
          </p:nvPr>
        </p:nvSpPr>
        <p:spPr/>
        <p:txBody>
          <a:bodyPr>
            <a:normAutofit/>
          </a:bodyPr>
          <a:lstStyle/>
          <a:p>
            <a:pPr marL="0" indent="0">
              <a:lnSpc>
                <a:spcPct val="120000"/>
              </a:lnSpc>
              <a:spcAft>
                <a:spcPts val="1800"/>
              </a:spcAft>
              <a:buNone/>
            </a:pPr>
            <a:r>
              <a:rPr lang="en-US" sz="1800" b="1" dirty="0"/>
              <a:t>Clinicians should manage the child with otitis media with effusion (OME) who is not at risk with watchful waiting for 3 months from the date of effusion onset (if known) or 3 months from the date of diagnosis (if onset is unknown). </a:t>
            </a:r>
            <a:r>
              <a:rPr lang="en-US" sz="1800" i="1" u="sng" dirty="0"/>
              <a:t>Strong recommendation</a:t>
            </a:r>
            <a:r>
              <a:rPr lang="en-US" sz="1800" i="1" dirty="0"/>
              <a:t> based on systematic review of cohort studies and preponderance of benefit over harm.</a:t>
            </a:r>
            <a:r>
              <a:rPr lang="en-US" sz="1800" b="1" dirty="0"/>
              <a:t> </a:t>
            </a:r>
            <a:endParaRPr lang="en-US" sz="1800" b="1" i="1" u="sng" dirty="0">
              <a:latin typeface="Helvetica" pitchFamily="34" charset="0"/>
              <a:cs typeface="Helvetica" pitchFamily="34" charset="0"/>
            </a:endParaRPr>
          </a:p>
          <a:p>
            <a:pPr marL="0" lvl="0" indent="0">
              <a:lnSpc>
                <a:spcPct val="120000"/>
              </a:lnSpc>
              <a:buNone/>
            </a:pPr>
            <a:r>
              <a:rPr lang="en-US" sz="1800" u="sng" dirty="0"/>
              <a:t>Benefit</a:t>
            </a:r>
            <a:r>
              <a:rPr lang="en-US" sz="1800" dirty="0"/>
              <a:t>: Avoid unnecessary referrals, evaluations, and interventions, take advantage of favorable natural history</a:t>
            </a:r>
            <a:endParaRPr lang="en-US" sz="1800" u="sng" dirty="0"/>
          </a:p>
          <a:p>
            <a:pPr marL="0" lvl="0" indent="0">
              <a:lnSpc>
                <a:spcPct val="120000"/>
              </a:lnSpc>
              <a:buNone/>
            </a:pPr>
            <a:r>
              <a:rPr lang="en-US" sz="1800" u="sng" dirty="0"/>
              <a:t>Risks, harms, costs</a:t>
            </a:r>
            <a:r>
              <a:rPr lang="en-US" sz="1800" dirty="0"/>
              <a:t>: Delays in therapy for OME that persists for more than 3 months, prolongation of hearing loss</a:t>
            </a:r>
          </a:p>
        </p:txBody>
      </p:sp>
    </p:spTree>
    <p:extLst>
      <p:ext uri="{BB962C8B-B14F-4D97-AF65-F5344CB8AC3E}">
        <p14:creationId xmlns:p14="http://schemas.microsoft.com/office/powerpoint/2010/main" val="1886831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585EA-5869-465B-A83E-F303FDBAFC0C}"/>
              </a:ext>
            </a:extLst>
          </p:cNvPr>
          <p:cNvSpPr>
            <a:spLocks noGrp="1"/>
          </p:cNvSpPr>
          <p:nvPr>
            <p:ph type="title"/>
          </p:nvPr>
        </p:nvSpPr>
        <p:spPr/>
        <p:txBody>
          <a:bodyPr/>
          <a:lstStyle/>
          <a:p>
            <a:r>
              <a:rPr lang="en-US" dirty="0"/>
              <a:t>KAS 7: Watchful Waiting</a:t>
            </a:r>
          </a:p>
        </p:txBody>
      </p:sp>
      <p:sp>
        <p:nvSpPr>
          <p:cNvPr id="3" name="Content Placeholder 2">
            <a:extLst>
              <a:ext uri="{FF2B5EF4-FFF2-40B4-BE49-F238E27FC236}">
                <a16:creationId xmlns:a16="http://schemas.microsoft.com/office/drawing/2014/main" id="{A0B5BFDB-9921-4545-BD2B-4606E007F60C}"/>
              </a:ext>
            </a:extLst>
          </p:cNvPr>
          <p:cNvSpPr>
            <a:spLocks noGrp="1"/>
          </p:cNvSpPr>
          <p:nvPr>
            <p:ph idx="1"/>
          </p:nvPr>
        </p:nvSpPr>
        <p:spPr/>
        <p:txBody>
          <a:bodyPr>
            <a:normAutofit lnSpcReduction="10000"/>
          </a:bodyPr>
          <a:lstStyle/>
          <a:p>
            <a:pPr marL="0" indent="0">
              <a:lnSpc>
                <a:spcPct val="120000"/>
              </a:lnSpc>
              <a:spcBef>
                <a:spcPts val="0"/>
              </a:spcBef>
              <a:spcAft>
                <a:spcPts val="600"/>
              </a:spcAft>
              <a:buNone/>
            </a:pPr>
            <a:r>
              <a:rPr lang="en-US" sz="1600" b="1" dirty="0"/>
              <a:t>Action Statement Profile</a:t>
            </a:r>
            <a:endParaRPr lang="en-US" sz="1600" dirty="0"/>
          </a:p>
          <a:p>
            <a:pPr marL="0" lvl="0" indent="0">
              <a:lnSpc>
                <a:spcPct val="120000"/>
              </a:lnSpc>
              <a:spcBef>
                <a:spcPts val="0"/>
              </a:spcBef>
              <a:spcAft>
                <a:spcPts val="600"/>
              </a:spcAft>
              <a:buNone/>
            </a:pPr>
            <a:r>
              <a:rPr lang="en-US" sz="1400" u="sng" dirty="0"/>
              <a:t>Quality improvement opportunity</a:t>
            </a:r>
            <a:r>
              <a:rPr lang="en-US" sz="1400" dirty="0"/>
              <a:t>: Avoid interventions with potential adverse events and cost for a condition that is usually self-limited (National Quality Strategy domains: patient safety, efficient use of healthcare resources)</a:t>
            </a:r>
          </a:p>
          <a:p>
            <a:pPr marL="0" lvl="0" indent="0">
              <a:lnSpc>
                <a:spcPct val="120000"/>
              </a:lnSpc>
              <a:spcBef>
                <a:spcPts val="0"/>
              </a:spcBef>
              <a:spcAft>
                <a:spcPts val="600"/>
              </a:spcAft>
              <a:buNone/>
            </a:pPr>
            <a:r>
              <a:rPr lang="en-US" sz="1400" u="sng" dirty="0"/>
              <a:t>Aggregate evidence quality</a:t>
            </a:r>
            <a:r>
              <a:rPr lang="en-US" sz="1400" dirty="0"/>
              <a:t>: Grade A, systematic review of cohort studies</a:t>
            </a:r>
          </a:p>
          <a:p>
            <a:pPr marL="0" lvl="0" indent="0">
              <a:lnSpc>
                <a:spcPct val="120000"/>
              </a:lnSpc>
              <a:spcBef>
                <a:spcPts val="0"/>
              </a:spcBef>
              <a:spcAft>
                <a:spcPts val="600"/>
              </a:spcAft>
              <a:buNone/>
            </a:pPr>
            <a:r>
              <a:rPr lang="en-US" sz="1400" u="sng" dirty="0"/>
              <a:t>Level of confidence in the evidence</a:t>
            </a:r>
            <a:r>
              <a:rPr lang="en-US" sz="1400" dirty="0"/>
              <a:t>: High</a:t>
            </a:r>
          </a:p>
          <a:p>
            <a:pPr marL="0" lvl="0" indent="0">
              <a:lnSpc>
                <a:spcPct val="120000"/>
              </a:lnSpc>
              <a:spcBef>
                <a:spcPts val="0"/>
              </a:spcBef>
              <a:spcAft>
                <a:spcPts val="600"/>
              </a:spcAft>
              <a:buNone/>
            </a:pPr>
            <a:r>
              <a:rPr lang="en-US" sz="1400" u="sng" dirty="0"/>
              <a:t>Benefits-harms assessment</a:t>
            </a:r>
            <a:r>
              <a:rPr lang="en-US" sz="1400" dirty="0"/>
              <a:t>: Preponderance of benefit over harm</a:t>
            </a:r>
          </a:p>
          <a:p>
            <a:pPr marL="0" lvl="0" indent="0">
              <a:lnSpc>
                <a:spcPct val="120000"/>
              </a:lnSpc>
              <a:spcBef>
                <a:spcPts val="0"/>
              </a:spcBef>
              <a:spcAft>
                <a:spcPts val="600"/>
              </a:spcAft>
              <a:buNone/>
            </a:pPr>
            <a:r>
              <a:rPr lang="en-US" sz="1400" u="sng" dirty="0"/>
              <a:t>Value judgments</a:t>
            </a:r>
            <a:r>
              <a:rPr lang="en-US" sz="1400" dirty="0"/>
              <a:t>: Importance of avoiding interventions in an often self-limited condition</a:t>
            </a:r>
          </a:p>
          <a:p>
            <a:pPr marL="0" lvl="0" indent="0">
              <a:lnSpc>
                <a:spcPct val="120000"/>
              </a:lnSpc>
              <a:spcBef>
                <a:spcPts val="0"/>
              </a:spcBef>
              <a:spcAft>
                <a:spcPts val="600"/>
              </a:spcAft>
              <a:buNone/>
            </a:pPr>
            <a:r>
              <a:rPr lang="en-US" sz="1400" u="sng" dirty="0"/>
              <a:t>Intentional vagueness</a:t>
            </a:r>
            <a:r>
              <a:rPr lang="en-US" sz="1400" dirty="0"/>
              <a:t>: None</a:t>
            </a:r>
          </a:p>
          <a:p>
            <a:pPr marL="0" lvl="0" indent="0">
              <a:lnSpc>
                <a:spcPct val="120000"/>
              </a:lnSpc>
              <a:spcBef>
                <a:spcPts val="0"/>
              </a:spcBef>
              <a:spcAft>
                <a:spcPts val="600"/>
              </a:spcAft>
              <a:buNone/>
            </a:pPr>
            <a:r>
              <a:rPr lang="en-US" sz="1400" u="sng" dirty="0"/>
              <a:t>Role of patient preferences</a:t>
            </a:r>
            <a:r>
              <a:rPr lang="en-US" sz="1400" dirty="0"/>
              <a:t>: Small</a:t>
            </a:r>
          </a:p>
          <a:p>
            <a:pPr marL="0" lvl="0" indent="0">
              <a:lnSpc>
                <a:spcPct val="120000"/>
              </a:lnSpc>
              <a:spcBef>
                <a:spcPts val="0"/>
              </a:spcBef>
              <a:spcAft>
                <a:spcPts val="600"/>
              </a:spcAft>
              <a:buNone/>
            </a:pPr>
            <a:r>
              <a:rPr lang="en-US" sz="1400" u="sng" dirty="0"/>
              <a:t>Exceptions</a:t>
            </a:r>
            <a:r>
              <a:rPr lang="en-US" sz="1400" dirty="0"/>
              <a:t>: At-risk children (Table 3) who may be offered tympanostomy tubes earlier than 3 months if there is a type B tympanogram in one or both ears</a:t>
            </a:r>
          </a:p>
          <a:p>
            <a:pPr marL="0" lvl="0" indent="0">
              <a:lnSpc>
                <a:spcPct val="120000"/>
              </a:lnSpc>
              <a:spcBef>
                <a:spcPts val="0"/>
              </a:spcBef>
              <a:spcAft>
                <a:spcPts val="600"/>
              </a:spcAft>
              <a:buNone/>
            </a:pPr>
            <a:r>
              <a:rPr lang="en-US" sz="1400" u="sng" dirty="0"/>
              <a:t>Policy level</a:t>
            </a:r>
            <a:r>
              <a:rPr lang="en-US" sz="1400" dirty="0"/>
              <a:t>: Strong recommendation</a:t>
            </a:r>
          </a:p>
          <a:p>
            <a:pPr marL="0" lvl="0" indent="0">
              <a:lnSpc>
                <a:spcPct val="120000"/>
              </a:lnSpc>
              <a:spcBef>
                <a:spcPts val="0"/>
              </a:spcBef>
              <a:spcAft>
                <a:spcPts val="600"/>
              </a:spcAft>
              <a:buNone/>
            </a:pPr>
            <a:r>
              <a:rPr lang="en-US" sz="1400" u="sng" dirty="0"/>
              <a:t>Differences of opinion</a:t>
            </a:r>
            <a:r>
              <a:rPr lang="en-US" sz="1400" dirty="0"/>
              <a:t>: None</a:t>
            </a:r>
          </a:p>
        </p:txBody>
      </p:sp>
    </p:spTree>
    <p:extLst>
      <p:ext uri="{BB962C8B-B14F-4D97-AF65-F5344CB8AC3E}">
        <p14:creationId xmlns:p14="http://schemas.microsoft.com/office/powerpoint/2010/main" val="1798136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348A9-59ED-4E11-83A9-5F620C85ADAB}"/>
              </a:ext>
            </a:extLst>
          </p:cNvPr>
          <p:cNvSpPr>
            <a:spLocks noGrp="1"/>
          </p:cNvSpPr>
          <p:nvPr>
            <p:ph type="title"/>
          </p:nvPr>
        </p:nvSpPr>
        <p:spPr/>
        <p:txBody>
          <a:bodyPr/>
          <a:lstStyle/>
          <a:p>
            <a:r>
              <a:rPr lang="en-US" dirty="0"/>
              <a:t>KAS 8A, 8B, 8C: Steroids, Antibiotics, and Antihistamines or </a:t>
            </a:r>
            <a:r>
              <a:rPr lang="en-US" dirty="0" err="1"/>
              <a:t>Decognestants</a:t>
            </a:r>
            <a:endParaRPr lang="en-US" dirty="0"/>
          </a:p>
        </p:txBody>
      </p:sp>
      <p:sp>
        <p:nvSpPr>
          <p:cNvPr id="3" name="Content Placeholder 2">
            <a:extLst>
              <a:ext uri="{FF2B5EF4-FFF2-40B4-BE49-F238E27FC236}">
                <a16:creationId xmlns:a16="http://schemas.microsoft.com/office/drawing/2014/main" id="{8D45D7FF-597F-4646-BCFB-20A4EC3443EE}"/>
              </a:ext>
            </a:extLst>
          </p:cNvPr>
          <p:cNvSpPr>
            <a:spLocks noGrp="1"/>
          </p:cNvSpPr>
          <p:nvPr>
            <p:ph idx="1"/>
          </p:nvPr>
        </p:nvSpPr>
        <p:spPr/>
        <p:txBody>
          <a:bodyPr>
            <a:normAutofit fontScale="92500"/>
          </a:bodyPr>
          <a:lstStyle/>
          <a:p>
            <a:pPr indent="0">
              <a:lnSpc>
                <a:spcPct val="110000"/>
              </a:lnSpc>
              <a:buNone/>
            </a:pPr>
            <a:r>
              <a:rPr lang="en-US" sz="1600" b="1" dirty="0"/>
              <a:t>STATEMENT 8a. STEROIDS: Clinicians should recommend against using intranasal steroids or systemic steroids for treating otitis media with effusion (OME). </a:t>
            </a:r>
            <a:r>
              <a:rPr lang="en-US" sz="1600" i="1" u="sng" dirty="0"/>
              <a:t>Strong recommendation against</a:t>
            </a:r>
            <a:r>
              <a:rPr lang="en-US" sz="1600" i="1" dirty="0"/>
              <a:t> based on systematic review of randomized, controlled trials and preponderance of harm over benefit.</a:t>
            </a:r>
            <a:endParaRPr lang="en-US" sz="1600" dirty="0"/>
          </a:p>
          <a:p>
            <a:pPr indent="0">
              <a:lnSpc>
                <a:spcPct val="110000"/>
              </a:lnSpc>
              <a:buNone/>
            </a:pPr>
            <a:r>
              <a:rPr lang="en-US" sz="1600" b="1" dirty="0"/>
              <a:t>STATEMENT 8b. ANTIBIOTICS: Clinicians should recommend against using systemic antibiotics for treating otitis media with effusion (OME). </a:t>
            </a:r>
            <a:r>
              <a:rPr lang="en-US" sz="1600" i="1" u="sng" dirty="0"/>
              <a:t>Strong recommendation against</a:t>
            </a:r>
            <a:r>
              <a:rPr lang="en-US" sz="1600" i="1" dirty="0"/>
              <a:t> based on systematic review of randomized, controlled trials and preponderance of harm over benefit.</a:t>
            </a:r>
            <a:endParaRPr lang="en-US" sz="1600" dirty="0"/>
          </a:p>
          <a:p>
            <a:pPr indent="0">
              <a:lnSpc>
                <a:spcPct val="110000"/>
              </a:lnSpc>
              <a:spcAft>
                <a:spcPts val="1800"/>
              </a:spcAft>
              <a:buNone/>
            </a:pPr>
            <a:r>
              <a:rPr lang="en-US" sz="1600" b="1" dirty="0"/>
              <a:t>STATEMENT 8c. ANTIHISTAMINES OR DECONGESTANTS: Clinicians should recommend against using antihistamines, decongestants, or both for treating otitis media with effusion (OME). </a:t>
            </a:r>
            <a:r>
              <a:rPr lang="en-US" sz="1600" i="1" u="sng" dirty="0"/>
              <a:t>Strong recommendation against</a:t>
            </a:r>
            <a:r>
              <a:rPr lang="en-US" sz="1600" i="1" dirty="0"/>
              <a:t> based on systematic review of randomized, controlled trials and preponderance of harm over benefit.</a:t>
            </a:r>
          </a:p>
          <a:p>
            <a:pPr indent="0">
              <a:lnSpc>
                <a:spcPct val="110000"/>
              </a:lnSpc>
              <a:buNone/>
            </a:pPr>
            <a:r>
              <a:rPr lang="en-US" sz="1400" u="sng" dirty="0"/>
              <a:t>Benefit</a:t>
            </a:r>
            <a:r>
              <a:rPr lang="en-US" sz="1400" dirty="0"/>
              <a:t>: Avoid side effects and reduce cost by not administering medications; avoid delays in definitive therapy caused by short-term improvement then relapse; avoid societal impact of inappropriate antibiotic prescribing on bacterial resistance and transmission of resistant pathogens</a:t>
            </a:r>
          </a:p>
          <a:p>
            <a:pPr indent="0">
              <a:lnSpc>
                <a:spcPct val="110000"/>
              </a:lnSpc>
              <a:buNone/>
            </a:pPr>
            <a:r>
              <a:rPr lang="en-US" sz="1400" u="sng" dirty="0"/>
              <a:t>Risks, harms, costs</a:t>
            </a:r>
            <a:r>
              <a:rPr lang="en-US" sz="1400" dirty="0"/>
              <a:t>: None</a:t>
            </a:r>
          </a:p>
        </p:txBody>
      </p:sp>
    </p:spTree>
    <p:extLst>
      <p:ext uri="{BB962C8B-B14F-4D97-AF65-F5344CB8AC3E}">
        <p14:creationId xmlns:p14="http://schemas.microsoft.com/office/powerpoint/2010/main" val="3106487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348A9-59ED-4E11-83A9-5F620C85ADAB}"/>
              </a:ext>
            </a:extLst>
          </p:cNvPr>
          <p:cNvSpPr>
            <a:spLocks noGrp="1"/>
          </p:cNvSpPr>
          <p:nvPr>
            <p:ph type="title"/>
          </p:nvPr>
        </p:nvSpPr>
        <p:spPr/>
        <p:txBody>
          <a:bodyPr/>
          <a:lstStyle/>
          <a:p>
            <a:r>
              <a:rPr lang="en-US" dirty="0"/>
              <a:t>KAS 8A, 8B, 8C: Steroids, Antibiotics, and Antihistamines or Decongestants</a:t>
            </a:r>
          </a:p>
        </p:txBody>
      </p:sp>
      <p:sp>
        <p:nvSpPr>
          <p:cNvPr id="3" name="Content Placeholder 2">
            <a:extLst>
              <a:ext uri="{FF2B5EF4-FFF2-40B4-BE49-F238E27FC236}">
                <a16:creationId xmlns:a16="http://schemas.microsoft.com/office/drawing/2014/main" id="{8D45D7FF-597F-4646-BCFB-20A4EC3443EE}"/>
              </a:ext>
            </a:extLst>
          </p:cNvPr>
          <p:cNvSpPr>
            <a:spLocks noGrp="1"/>
          </p:cNvSpPr>
          <p:nvPr>
            <p:ph idx="1"/>
          </p:nvPr>
        </p:nvSpPr>
        <p:spPr/>
        <p:txBody>
          <a:bodyPr>
            <a:normAutofit fontScale="85000" lnSpcReduction="20000"/>
          </a:bodyPr>
          <a:lstStyle/>
          <a:p>
            <a:pPr marL="0" indent="0">
              <a:lnSpc>
                <a:spcPct val="110000"/>
              </a:lnSpc>
              <a:spcAft>
                <a:spcPts val="600"/>
              </a:spcAft>
              <a:buNone/>
            </a:pPr>
            <a:r>
              <a:rPr lang="en-US" sz="2000" b="1" dirty="0">
                <a:latin typeface="Helvetica" panose="020B0604020202020204" pitchFamily="34" charset="0"/>
                <a:cs typeface="Helvetica" panose="020B0604020202020204" pitchFamily="34" charset="0"/>
              </a:rPr>
              <a:t>Action Statement Profile</a:t>
            </a:r>
          </a:p>
          <a:p>
            <a:pPr marL="0" lvl="0" indent="0">
              <a:lnSpc>
                <a:spcPct val="120000"/>
              </a:lnSpc>
              <a:spcBef>
                <a:spcPts val="0"/>
              </a:spcBef>
              <a:spcAft>
                <a:spcPts val="600"/>
              </a:spcAft>
              <a:buNone/>
            </a:pPr>
            <a:r>
              <a:rPr lang="en-US" sz="1600" u="sng" dirty="0"/>
              <a:t>Quality improvement opportunity</a:t>
            </a:r>
            <a:r>
              <a:rPr lang="en-US" sz="1600" dirty="0"/>
              <a:t>: Discourage medical therapy that does not impact long term outcomes for OME (resolution, hearing levels, or need for tympanostomy tubes) but does have significant cost and potential adverse events (National Quality Strategy domain: patient safety, efficient use of healthcare resources).</a:t>
            </a:r>
          </a:p>
          <a:p>
            <a:pPr marL="0" lvl="0" indent="0">
              <a:lnSpc>
                <a:spcPct val="120000"/>
              </a:lnSpc>
              <a:spcBef>
                <a:spcPts val="0"/>
              </a:spcBef>
              <a:spcAft>
                <a:spcPts val="600"/>
              </a:spcAft>
              <a:buNone/>
            </a:pPr>
            <a:r>
              <a:rPr lang="en-US" sz="1600" u="sng" dirty="0"/>
              <a:t>Aggregate evidence quality</a:t>
            </a:r>
            <a:r>
              <a:rPr lang="en-US" sz="1600" dirty="0"/>
              <a:t>: Grade A, systematic review of well-designed randomized, controlled trials</a:t>
            </a:r>
          </a:p>
          <a:p>
            <a:pPr marL="0" indent="0">
              <a:lnSpc>
                <a:spcPct val="120000"/>
              </a:lnSpc>
              <a:spcBef>
                <a:spcPts val="0"/>
              </a:spcBef>
              <a:spcAft>
                <a:spcPts val="600"/>
              </a:spcAft>
              <a:buNone/>
            </a:pPr>
            <a:r>
              <a:rPr lang="en-US" sz="1600" u="sng" dirty="0"/>
              <a:t>Level of confidence in the evidence</a:t>
            </a:r>
            <a:r>
              <a:rPr lang="en-US" sz="1600" dirty="0"/>
              <a:t>: High</a:t>
            </a:r>
          </a:p>
          <a:p>
            <a:pPr marL="0" lvl="0" indent="0">
              <a:lnSpc>
                <a:spcPct val="120000"/>
              </a:lnSpc>
              <a:spcBef>
                <a:spcPts val="0"/>
              </a:spcBef>
              <a:spcAft>
                <a:spcPts val="600"/>
              </a:spcAft>
              <a:buNone/>
            </a:pPr>
            <a:r>
              <a:rPr lang="en-US" sz="1600" u="sng" dirty="0"/>
              <a:t>Benefits-harms assessment</a:t>
            </a:r>
            <a:r>
              <a:rPr lang="en-US" sz="1600" dirty="0"/>
              <a:t>: Preponderance of benefit over harm</a:t>
            </a:r>
          </a:p>
          <a:p>
            <a:pPr marL="0" lvl="0" indent="0">
              <a:lnSpc>
                <a:spcPct val="120000"/>
              </a:lnSpc>
              <a:spcBef>
                <a:spcPts val="0"/>
              </a:spcBef>
              <a:spcAft>
                <a:spcPts val="600"/>
              </a:spcAft>
              <a:buNone/>
            </a:pPr>
            <a:r>
              <a:rPr lang="en-US" sz="1600" u="sng" dirty="0"/>
              <a:t>Value judgments:</a:t>
            </a:r>
            <a:r>
              <a:rPr lang="en-US" sz="1600" dirty="0"/>
              <a:t> Emphasis on long term outcomes, based on high quality systematic reviews, even though some therapies (e.g., antibiotics, systemic steroids) have documented short-term benefits</a:t>
            </a:r>
          </a:p>
          <a:p>
            <a:pPr marL="0" lvl="0" indent="0">
              <a:lnSpc>
                <a:spcPct val="120000"/>
              </a:lnSpc>
              <a:spcBef>
                <a:spcPts val="0"/>
              </a:spcBef>
              <a:spcAft>
                <a:spcPts val="600"/>
              </a:spcAft>
              <a:buNone/>
            </a:pPr>
            <a:r>
              <a:rPr lang="en-US" sz="1600" u="sng" dirty="0"/>
              <a:t>Intentional vagueness</a:t>
            </a:r>
            <a:r>
              <a:rPr lang="en-US" sz="1600" dirty="0"/>
              <a:t>: None</a:t>
            </a:r>
          </a:p>
          <a:p>
            <a:pPr marL="0" lvl="0" indent="0">
              <a:lnSpc>
                <a:spcPct val="120000"/>
              </a:lnSpc>
              <a:spcBef>
                <a:spcPts val="0"/>
              </a:spcBef>
              <a:spcAft>
                <a:spcPts val="600"/>
              </a:spcAft>
              <a:buNone/>
            </a:pPr>
            <a:r>
              <a:rPr lang="en-US" sz="1600" u="sng" dirty="0"/>
              <a:t>Role of patient preferences</a:t>
            </a:r>
            <a:r>
              <a:rPr lang="en-US" sz="1600" dirty="0"/>
              <a:t>: Small</a:t>
            </a:r>
          </a:p>
          <a:p>
            <a:pPr marL="0" lvl="0" indent="0">
              <a:lnSpc>
                <a:spcPct val="120000"/>
              </a:lnSpc>
              <a:spcBef>
                <a:spcPts val="0"/>
              </a:spcBef>
              <a:spcAft>
                <a:spcPts val="600"/>
              </a:spcAft>
              <a:buNone/>
            </a:pPr>
            <a:r>
              <a:rPr lang="en-US" sz="1600" u="sng" dirty="0"/>
              <a:t>Exceptions</a:t>
            </a:r>
            <a:r>
              <a:rPr lang="en-US" sz="1600" dirty="0"/>
              <a:t>: Patients in whom any of these medications are indicated for primary management of a coexisting condition with OME</a:t>
            </a:r>
          </a:p>
          <a:p>
            <a:pPr marL="0" lvl="0" indent="0">
              <a:lnSpc>
                <a:spcPct val="120000"/>
              </a:lnSpc>
              <a:spcBef>
                <a:spcPts val="0"/>
              </a:spcBef>
              <a:spcAft>
                <a:spcPts val="600"/>
              </a:spcAft>
              <a:buNone/>
            </a:pPr>
            <a:r>
              <a:rPr lang="en-US" sz="1600" u="sng" dirty="0"/>
              <a:t>Policy level</a:t>
            </a:r>
            <a:r>
              <a:rPr lang="en-US" sz="1600" dirty="0"/>
              <a:t>: Strong recommendation (against therapy)</a:t>
            </a:r>
          </a:p>
          <a:p>
            <a:pPr marL="0" lvl="0" indent="0">
              <a:lnSpc>
                <a:spcPct val="120000"/>
              </a:lnSpc>
              <a:spcBef>
                <a:spcPts val="0"/>
              </a:spcBef>
              <a:spcAft>
                <a:spcPts val="600"/>
              </a:spcAft>
              <a:buNone/>
            </a:pPr>
            <a:r>
              <a:rPr lang="en-US" sz="1600" u="sng" dirty="0"/>
              <a:t>Differences of opinion</a:t>
            </a:r>
            <a:r>
              <a:rPr lang="en-US" sz="1600" dirty="0"/>
              <a:t>: None</a:t>
            </a:r>
          </a:p>
        </p:txBody>
      </p:sp>
    </p:spTree>
    <p:extLst>
      <p:ext uri="{BB962C8B-B14F-4D97-AF65-F5344CB8AC3E}">
        <p14:creationId xmlns:p14="http://schemas.microsoft.com/office/powerpoint/2010/main" val="741459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D17B1-8A24-44AF-9288-FD1A032FB6B5}"/>
              </a:ext>
            </a:extLst>
          </p:cNvPr>
          <p:cNvSpPr>
            <a:spLocks noGrp="1"/>
          </p:cNvSpPr>
          <p:nvPr>
            <p:ph type="title"/>
          </p:nvPr>
        </p:nvSpPr>
        <p:spPr/>
        <p:txBody>
          <a:bodyPr/>
          <a:lstStyle/>
          <a:p>
            <a:r>
              <a:rPr lang="en-US" dirty="0"/>
              <a:t>KAS 9: Hearing Test</a:t>
            </a:r>
          </a:p>
        </p:txBody>
      </p:sp>
      <p:sp>
        <p:nvSpPr>
          <p:cNvPr id="3" name="Content Placeholder 2">
            <a:extLst>
              <a:ext uri="{FF2B5EF4-FFF2-40B4-BE49-F238E27FC236}">
                <a16:creationId xmlns:a16="http://schemas.microsoft.com/office/drawing/2014/main" id="{61B90FD6-3CA0-4D9B-8AC4-1C6F3E91F398}"/>
              </a:ext>
            </a:extLst>
          </p:cNvPr>
          <p:cNvSpPr>
            <a:spLocks noGrp="1"/>
          </p:cNvSpPr>
          <p:nvPr>
            <p:ph idx="1"/>
          </p:nvPr>
        </p:nvSpPr>
        <p:spPr/>
        <p:txBody>
          <a:bodyPr>
            <a:normAutofit/>
          </a:bodyPr>
          <a:lstStyle/>
          <a:p>
            <a:pPr indent="0">
              <a:lnSpc>
                <a:spcPct val="100000"/>
              </a:lnSpc>
              <a:spcBef>
                <a:spcPts val="0"/>
              </a:spcBef>
              <a:spcAft>
                <a:spcPts val="1800"/>
              </a:spcAft>
              <a:buNone/>
            </a:pPr>
            <a:r>
              <a:rPr lang="en-US" sz="1800" b="1" dirty="0"/>
              <a:t>Clinicians should obtain an age-appropriate hearing test if otitis media with effusion (OME) persists for 3 months or longer OR for OME of any duration in an at-risk child. </a:t>
            </a:r>
            <a:r>
              <a:rPr lang="en-US" sz="1800" i="1" u="sng" dirty="0"/>
              <a:t>Recommendation</a:t>
            </a:r>
            <a:r>
              <a:rPr lang="en-US" sz="1800" i="1" dirty="0"/>
              <a:t> based on cohort studies and preponderance of benefit over harm.</a:t>
            </a:r>
          </a:p>
          <a:p>
            <a:pPr indent="0">
              <a:lnSpc>
                <a:spcPct val="100000"/>
              </a:lnSpc>
              <a:buNone/>
            </a:pPr>
            <a:r>
              <a:rPr lang="en-US" sz="1800" u="sng" dirty="0"/>
              <a:t>Benefit</a:t>
            </a:r>
            <a:r>
              <a:rPr lang="en-US" sz="1800" dirty="0"/>
              <a:t>: Detect unsuspected hearing loss; quantify the severity and laterality of hearing loss to assist in management and follow-up decisions; identify children who are candidates for tympanostomy tubes</a:t>
            </a:r>
          </a:p>
          <a:p>
            <a:pPr indent="0">
              <a:lnSpc>
                <a:spcPct val="100000"/>
              </a:lnSpc>
              <a:buNone/>
            </a:pPr>
            <a:r>
              <a:rPr lang="en-US" sz="1800" u="sng" dirty="0"/>
              <a:t>Risks, harms, costs</a:t>
            </a:r>
            <a:r>
              <a:rPr lang="en-US" sz="1800" dirty="0"/>
              <a:t>: Access to pediatric audiology, cost of the audiology assessment</a:t>
            </a:r>
          </a:p>
        </p:txBody>
      </p:sp>
    </p:spTree>
    <p:extLst>
      <p:ext uri="{BB962C8B-B14F-4D97-AF65-F5344CB8AC3E}">
        <p14:creationId xmlns:p14="http://schemas.microsoft.com/office/powerpoint/2010/main" val="3060068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D17B1-8A24-44AF-9288-FD1A032FB6B5}"/>
              </a:ext>
            </a:extLst>
          </p:cNvPr>
          <p:cNvSpPr>
            <a:spLocks noGrp="1"/>
          </p:cNvSpPr>
          <p:nvPr>
            <p:ph type="title"/>
          </p:nvPr>
        </p:nvSpPr>
        <p:spPr/>
        <p:txBody>
          <a:bodyPr/>
          <a:lstStyle/>
          <a:p>
            <a:r>
              <a:rPr lang="en-US" dirty="0"/>
              <a:t>KAS 9: Hearing Test</a:t>
            </a:r>
          </a:p>
        </p:txBody>
      </p:sp>
      <p:sp>
        <p:nvSpPr>
          <p:cNvPr id="3" name="Content Placeholder 2">
            <a:extLst>
              <a:ext uri="{FF2B5EF4-FFF2-40B4-BE49-F238E27FC236}">
                <a16:creationId xmlns:a16="http://schemas.microsoft.com/office/drawing/2014/main" id="{61B90FD6-3CA0-4D9B-8AC4-1C6F3E91F398}"/>
              </a:ext>
            </a:extLst>
          </p:cNvPr>
          <p:cNvSpPr>
            <a:spLocks noGrp="1"/>
          </p:cNvSpPr>
          <p:nvPr>
            <p:ph idx="1"/>
          </p:nvPr>
        </p:nvSpPr>
        <p:spPr/>
        <p:txBody>
          <a:bodyPr>
            <a:normAutofit fontScale="92500" lnSpcReduction="10000"/>
          </a:bodyPr>
          <a:lstStyle/>
          <a:p>
            <a:pPr marL="0" indent="0">
              <a:lnSpc>
                <a:spcPct val="120000"/>
              </a:lnSpc>
              <a:spcAft>
                <a:spcPts val="600"/>
              </a:spcAft>
              <a:buNone/>
            </a:pPr>
            <a:r>
              <a:rPr lang="en-US" sz="1600" b="1" dirty="0">
                <a:latin typeface="Helvetica" pitchFamily="34" charset="0"/>
                <a:cs typeface="Helvetica" panose="020B0604020202020204" pitchFamily="34" charset="0"/>
              </a:rPr>
              <a:t>Action Statement Profile </a:t>
            </a:r>
          </a:p>
          <a:p>
            <a:pPr marL="0" lvl="0" indent="0">
              <a:lnSpc>
                <a:spcPct val="120000"/>
              </a:lnSpc>
              <a:spcBef>
                <a:spcPts val="0"/>
              </a:spcBef>
              <a:spcAft>
                <a:spcPts val="600"/>
              </a:spcAft>
              <a:buNone/>
            </a:pPr>
            <a:r>
              <a:rPr lang="en-US" sz="1200" u="sng" dirty="0"/>
              <a:t>Quality improvement opportunity</a:t>
            </a:r>
            <a:r>
              <a:rPr lang="en-US" sz="1200" dirty="0"/>
              <a:t>: Obtains objective information on hearing status that could influence</a:t>
            </a:r>
            <a:r>
              <a:rPr lang="en-US" sz="1600" dirty="0"/>
              <a:t> </a:t>
            </a:r>
            <a:r>
              <a:rPr lang="en-US" sz="1200" dirty="0"/>
              <a:t>counseling and management of OME (National Quality Strategy domain: clinical process/effectiveness)</a:t>
            </a:r>
          </a:p>
          <a:p>
            <a:pPr marL="0" lvl="0" indent="0">
              <a:lnSpc>
                <a:spcPct val="120000"/>
              </a:lnSpc>
              <a:spcBef>
                <a:spcPts val="0"/>
              </a:spcBef>
              <a:spcAft>
                <a:spcPts val="600"/>
              </a:spcAft>
              <a:buNone/>
            </a:pPr>
            <a:r>
              <a:rPr lang="en-US" sz="1200" u="sng" dirty="0"/>
              <a:t>Aggregate evidence quality</a:t>
            </a:r>
            <a:r>
              <a:rPr lang="en-US" sz="1200" dirty="0"/>
              <a:t>: Grade C, Systematic review randomized control trials showing hearing loss in about 50% of children with OME and improved hearing after tympanostomy tube insertion; observational studies showing an impact of hearing loss associated with OME on children’s auditory and language skills.</a:t>
            </a:r>
          </a:p>
          <a:p>
            <a:pPr marL="0" lvl="0" indent="0">
              <a:lnSpc>
                <a:spcPct val="120000"/>
              </a:lnSpc>
              <a:spcBef>
                <a:spcPts val="0"/>
              </a:spcBef>
              <a:spcAft>
                <a:spcPts val="600"/>
              </a:spcAft>
              <a:buNone/>
            </a:pPr>
            <a:r>
              <a:rPr lang="en-US" sz="1200" u="sng" dirty="0"/>
              <a:t>Level of confidence in the evidence:</a:t>
            </a:r>
            <a:r>
              <a:rPr lang="en-US" sz="1200" dirty="0"/>
              <a:t> Medium</a:t>
            </a:r>
          </a:p>
          <a:p>
            <a:pPr marL="0" lvl="0" indent="0">
              <a:lnSpc>
                <a:spcPct val="120000"/>
              </a:lnSpc>
              <a:spcBef>
                <a:spcPts val="0"/>
              </a:spcBef>
              <a:spcAft>
                <a:spcPts val="600"/>
              </a:spcAft>
              <a:buNone/>
            </a:pPr>
            <a:r>
              <a:rPr lang="en-US" sz="1200" u="sng" dirty="0">
                <a:latin typeface="Helvetica" pitchFamily="34" charset="0"/>
                <a:cs typeface="Helvetica" panose="020B0604020202020204" pitchFamily="34" charset="0"/>
              </a:rPr>
              <a:t>Benefit-harm assessment</a:t>
            </a:r>
            <a:r>
              <a:rPr lang="en-US" sz="1200" dirty="0">
                <a:latin typeface="Helvetica" pitchFamily="34" charset="0"/>
                <a:cs typeface="Helvetica" panose="020B0604020202020204" pitchFamily="34" charset="0"/>
              </a:rPr>
              <a:t>: </a:t>
            </a:r>
            <a:r>
              <a:rPr lang="en-US" sz="1200" dirty="0"/>
              <a:t> Preponderance of benefit over harm</a:t>
            </a:r>
          </a:p>
          <a:p>
            <a:pPr marL="0" lvl="0" indent="0">
              <a:lnSpc>
                <a:spcPct val="120000"/>
              </a:lnSpc>
              <a:spcBef>
                <a:spcPts val="0"/>
              </a:spcBef>
              <a:spcAft>
                <a:spcPts val="600"/>
              </a:spcAft>
              <a:buNone/>
            </a:pPr>
            <a:r>
              <a:rPr lang="en-US" sz="1200" u="sng" dirty="0"/>
              <a:t>Value judgments</a:t>
            </a:r>
            <a:r>
              <a:rPr lang="en-US" sz="1200" dirty="0"/>
              <a:t>: Knowledge of hearing status is important for counseling and managing children with OME and optimizing their learning environment, even if this information does not determine surgical candidacy</a:t>
            </a:r>
          </a:p>
          <a:p>
            <a:pPr marL="0" lvl="0" indent="0">
              <a:lnSpc>
                <a:spcPct val="120000"/>
              </a:lnSpc>
              <a:spcBef>
                <a:spcPts val="0"/>
              </a:spcBef>
              <a:spcAft>
                <a:spcPts val="600"/>
              </a:spcAft>
              <a:buNone/>
            </a:pPr>
            <a:r>
              <a:rPr lang="en-US" sz="1200" u="sng" dirty="0"/>
              <a:t>Intentional vagueness</a:t>
            </a:r>
            <a:r>
              <a:rPr lang="en-US" sz="1200" dirty="0"/>
              <a:t>: The words </a:t>
            </a:r>
            <a:r>
              <a:rPr lang="en-US" sz="1200" i="1" dirty="0"/>
              <a:t>age-appropriate</a:t>
            </a:r>
            <a:r>
              <a:rPr lang="en-US" sz="1200" dirty="0"/>
              <a:t> audiologic testing are used to recognize that the specific methods will vary with the age of the child, but a full discussion of the specifics of testing is beyond the scope of this guideline</a:t>
            </a:r>
          </a:p>
          <a:p>
            <a:pPr marL="0" lvl="0" indent="0">
              <a:lnSpc>
                <a:spcPct val="120000"/>
              </a:lnSpc>
              <a:spcBef>
                <a:spcPts val="0"/>
              </a:spcBef>
              <a:spcAft>
                <a:spcPts val="600"/>
              </a:spcAft>
              <a:buNone/>
            </a:pPr>
            <a:r>
              <a:rPr lang="en-US" sz="1200" u="sng" dirty="0"/>
              <a:t>Role of patient preferences</a:t>
            </a:r>
            <a:r>
              <a:rPr lang="en-US" sz="1200" dirty="0"/>
              <a:t>: Small; caregivers may decline testing</a:t>
            </a:r>
          </a:p>
          <a:p>
            <a:pPr marL="0" lvl="0" indent="0">
              <a:lnSpc>
                <a:spcPct val="120000"/>
              </a:lnSpc>
              <a:spcBef>
                <a:spcPts val="0"/>
              </a:spcBef>
              <a:spcAft>
                <a:spcPts val="600"/>
              </a:spcAft>
              <a:buNone/>
            </a:pPr>
            <a:r>
              <a:rPr lang="en-US" sz="1200" u="sng" dirty="0"/>
              <a:t>Exceptions</a:t>
            </a:r>
            <a:r>
              <a:rPr lang="en-US" sz="1200" dirty="0"/>
              <a:t>: None</a:t>
            </a:r>
          </a:p>
          <a:p>
            <a:pPr marL="0" lvl="0" indent="0">
              <a:lnSpc>
                <a:spcPct val="120000"/>
              </a:lnSpc>
              <a:spcBef>
                <a:spcPts val="0"/>
              </a:spcBef>
              <a:spcAft>
                <a:spcPts val="600"/>
              </a:spcAft>
              <a:buNone/>
            </a:pPr>
            <a:r>
              <a:rPr lang="en-US" sz="1200" u="sng" dirty="0"/>
              <a:t>Policy level</a:t>
            </a:r>
            <a:r>
              <a:rPr lang="en-US" sz="1200" dirty="0"/>
              <a:t>: Recommendation</a:t>
            </a:r>
          </a:p>
          <a:p>
            <a:pPr marL="0" lvl="0" indent="0">
              <a:lnSpc>
                <a:spcPct val="120000"/>
              </a:lnSpc>
              <a:spcBef>
                <a:spcPts val="0"/>
              </a:spcBef>
              <a:spcAft>
                <a:spcPts val="600"/>
              </a:spcAft>
              <a:buNone/>
            </a:pPr>
            <a:r>
              <a:rPr lang="en-US" sz="1200" u="sng" dirty="0"/>
              <a:t>Difference of opinion</a:t>
            </a:r>
            <a:r>
              <a:rPr lang="en-US" sz="1200" dirty="0"/>
              <a:t>: None</a:t>
            </a:r>
          </a:p>
        </p:txBody>
      </p:sp>
    </p:spTree>
    <p:extLst>
      <p:ext uri="{BB962C8B-B14F-4D97-AF65-F5344CB8AC3E}">
        <p14:creationId xmlns:p14="http://schemas.microsoft.com/office/powerpoint/2010/main" val="3501051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2EFCF-C59A-4EAA-9603-9730D2D04BFA}"/>
              </a:ext>
            </a:extLst>
          </p:cNvPr>
          <p:cNvSpPr>
            <a:spLocks noGrp="1"/>
          </p:cNvSpPr>
          <p:nvPr>
            <p:ph type="title"/>
          </p:nvPr>
        </p:nvSpPr>
        <p:spPr/>
        <p:txBody>
          <a:bodyPr/>
          <a:lstStyle/>
          <a:p>
            <a:r>
              <a:rPr lang="en-US" dirty="0"/>
              <a:t>KAS 10: Speech and Language</a:t>
            </a:r>
          </a:p>
        </p:txBody>
      </p:sp>
      <p:sp>
        <p:nvSpPr>
          <p:cNvPr id="3" name="Content Placeholder 2">
            <a:extLst>
              <a:ext uri="{FF2B5EF4-FFF2-40B4-BE49-F238E27FC236}">
                <a16:creationId xmlns:a16="http://schemas.microsoft.com/office/drawing/2014/main" id="{B8E26B15-9626-443E-8DB0-7694E0C87256}"/>
              </a:ext>
            </a:extLst>
          </p:cNvPr>
          <p:cNvSpPr>
            <a:spLocks noGrp="1"/>
          </p:cNvSpPr>
          <p:nvPr>
            <p:ph idx="1"/>
          </p:nvPr>
        </p:nvSpPr>
        <p:spPr>
          <a:xfrm>
            <a:off x="838200" y="1690688"/>
            <a:ext cx="10515600" cy="3956610"/>
          </a:xfrm>
        </p:spPr>
        <p:txBody>
          <a:bodyPr>
            <a:normAutofit/>
          </a:bodyPr>
          <a:lstStyle/>
          <a:p>
            <a:pPr marL="0" indent="0">
              <a:lnSpc>
                <a:spcPct val="100000"/>
              </a:lnSpc>
              <a:spcAft>
                <a:spcPts val="1800"/>
              </a:spcAft>
              <a:buNone/>
            </a:pPr>
            <a:r>
              <a:rPr lang="en-US" sz="1800" b="1" dirty="0"/>
              <a:t>Clinicians should counsel families of children with bilateral OME and documented hearing loss about the potential impact on speech and language development.  </a:t>
            </a:r>
            <a:r>
              <a:rPr lang="en-US" sz="1800" i="1" u="sng" dirty="0"/>
              <a:t>Recommendation</a:t>
            </a:r>
            <a:r>
              <a:rPr lang="en-US" sz="1800" i="1" dirty="0"/>
              <a:t> based on observational studies and preponderance of benefit over harm.</a:t>
            </a:r>
          </a:p>
          <a:p>
            <a:pPr marL="0" lvl="0" indent="0">
              <a:lnSpc>
                <a:spcPct val="100000"/>
              </a:lnSpc>
              <a:buNone/>
            </a:pPr>
            <a:r>
              <a:rPr lang="en-US" sz="1800" u="sng" dirty="0"/>
              <a:t>Benefit</a:t>
            </a:r>
            <a:r>
              <a:rPr lang="en-US" sz="1800" dirty="0"/>
              <a:t>: Raise awareness among clinicians and caregivers; educate caregivers; identify and prioritize at-risk children for additional assessment</a:t>
            </a:r>
          </a:p>
          <a:p>
            <a:pPr marL="0" lvl="0" indent="0">
              <a:lnSpc>
                <a:spcPct val="100000"/>
              </a:lnSpc>
              <a:buNone/>
            </a:pPr>
            <a:r>
              <a:rPr lang="en-US" sz="1800" u="sng" dirty="0"/>
              <a:t>Risks, harms, costs</a:t>
            </a:r>
            <a:r>
              <a:rPr lang="en-US" sz="1800" dirty="0"/>
              <a:t>: Time spent in counseling</a:t>
            </a:r>
          </a:p>
        </p:txBody>
      </p:sp>
    </p:spTree>
    <p:extLst>
      <p:ext uri="{BB962C8B-B14F-4D97-AF65-F5344CB8AC3E}">
        <p14:creationId xmlns:p14="http://schemas.microsoft.com/office/powerpoint/2010/main" val="2496673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2EFCF-C59A-4EAA-9603-9730D2D04BFA}"/>
              </a:ext>
            </a:extLst>
          </p:cNvPr>
          <p:cNvSpPr>
            <a:spLocks noGrp="1"/>
          </p:cNvSpPr>
          <p:nvPr>
            <p:ph type="title"/>
          </p:nvPr>
        </p:nvSpPr>
        <p:spPr/>
        <p:txBody>
          <a:bodyPr/>
          <a:lstStyle/>
          <a:p>
            <a:r>
              <a:rPr lang="en-US" dirty="0"/>
              <a:t>KAS 10: Speech and Language</a:t>
            </a:r>
          </a:p>
        </p:txBody>
      </p:sp>
      <p:sp>
        <p:nvSpPr>
          <p:cNvPr id="3" name="Content Placeholder 2">
            <a:extLst>
              <a:ext uri="{FF2B5EF4-FFF2-40B4-BE49-F238E27FC236}">
                <a16:creationId xmlns:a16="http://schemas.microsoft.com/office/drawing/2014/main" id="{B8E26B15-9626-443E-8DB0-7694E0C87256}"/>
              </a:ext>
            </a:extLst>
          </p:cNvPr>
          <p:cNvSpPr>
            <a:spLocks noGrp="1"/>
          </p:cNvSpPr>
          <p:nvPr>
            <p:ph idx="1"/>
          </p:nvPr>
        </p:nvSpPr>
        <p:spPr/>
        <p:txBody>
          <a:bodyPr>
            <a:normAutofit fontScale="92500" lnSpcReduction="20000"/>
          </a:bodyPr>
          <a:lstStyle/>
          <a:p>
            <a:pPr marL="0" indent="0">
              <a:lnSpc>
                <a:spcPct val="120000"/>
              </a:lnSpc>
              <a:spcAft>
                <a:spcPts val="1000"/>
              </a:spcAft>
              <a:buNone/>
            </a:pPr>
            <a:r>
              <a:rPr lang="en-US" sz="1600" b="1" dirty="0">
                <a:latin typeface="Helvetica" pitchFamily="34" charset="0"/>
                <a:cs typeface="Helvetica" panose="020B0604020202020204" pitchFamily="34" charset="0"/>
              </a:rPr>
              <a:t>Action Statement Profile </a:t>
            </a:r>
          </a:p>
          <a:p>
            <a:pPr marL="0" lvl="0" indent="0">
              <a:lnSpc>
                <a:spcPct val="120000"/>
              </a:lnSpc>
              <a:spcBef>
                <a:spcPts val="0"/>
              </a:spcBef>
              <a:spcAft>
                <a:spcPts val="600"/>
              </a:spcAft>
              <a:buNone/>
            </a:pPr>
            <a:r>
              <a:rPr lang="en-US" sz="1400" u="sng" dirty="0"/>
              <a:t>Quality improvement opportunity</a:t>
            </a:r>
            <a:r>
              <a:rPr lang="en-US" sz="1400" dirty="0"/>
              <a:t>: Raise awareness of the potential impact of hearing loss secondary to OME on a child’s speech and language and facilitate caregiver education (National Quality Strategy domains: patient and family engagement, care coordination)</a:t>
            </a:r>
          </a:p>
          <a:p>
            <a:pPr marL="0" lvl="0" indent="0">
              <a:lnSpc>
                <a:spcPct val="120000"/>
              </a:lnSpc>
              <a:spcBef>
                <a:spcPts val="0"/>
              </a:spcBef>
              <a:spcAft>
                <a:spcPts val="600"/>
              </a:spcAft>
              <a:buNone/>
            </a:pPr>
            <a:r>
              <a:rPr lang="en-US" sz="1400" u="sng" dirty="0"/>
              <a:t>Aggregate evidence quality</a:t>
            </a:r>
            <a:r>
              <a:rPr lang="en-US" sz="1400" dirty="0"/>
              <a:t>: Grade C, observational studies; extrapolation of studies regarding the impact of permanent mild hearing loss on child speech and language</a:t>
            </a:r>
          </a:p>
          <a:p>
            <a:pPr marL="0" lvl="0" indent="0">
              <a:lnSpc>
                <a:spcPct val="120000"/>
              </a:lnSpc>
              <a:spcBef>
                <a:spcPts val="0"/>
              </a:spcBef>
              <a:spcAft>
                <a:spcPts val="600"/>
              </a:spcAft>
              <a:buNone/>
            </a:pPr>
            <a:r>
              <a:rPr lang="en-US" sz="1400" u="sng" dirty="0"/>
              <a:t>Level of confidence in the evidence</a:t>
            </a:r>
            <a:r>
              <a:rPr lang="en-US" sz="1400" dirty="0"/>
              <a:t>: Medium</a:t>
            </a:r>
          </a:p>
          <a:p>
            <a:pPr marL="0" lvl="0" indent="0">
              <a:lnSpc>
                <a:spcPct val="120000"/>
              </a:lnSpc>
              <a:spcBef>
                <a:spcPts val="0"/>
              </a:spcBef>
              <a:spcAft>
                <a:spcPts val="600"/>
              </a:spcAft>
              <a:buNone/>
            </a:pPr>
            <a:r>
              <a:rPr lang="en-US" sz="1400" u="sng" dirty="0">
                <a:latin typeface="Helvetica" pitchFamily="34" charset="0"/>
                <a:cs typeface="Helvetica" pitchFamily="34" charset="0"/>
              </a:rPr>
              <a:t>Benefit-harm assessment</a:t>
            </a:r>
            <a:r>
              <a:rPr lang="en-US" sz="1400" dirty="0">
                <a:latin typeface="Helvetica" pitchFamily="34" charset="0"/>
                <a:cs typeface="Helvetica" pitchFamily="34" charset="0"/>
              </a:rPr>
              <a:t>:  </a:t>
            </a:r>
            <a:r>
              <a:rPr lang="en-US" sz="1400" dirty="0"/>
              <a:t>Preponderance of benefit over harm</a:t>
            </a:r>
          </a:p>
          <a:p>
            <a:pPr marL="0" lvl="0" indent="0">
              <a:lnSpc>
                <a:spcPct val="120000"/>
              </a:lnSpc>
              <a:spcBef>
                <a:spcPts val="0"/>
              </a:spcBef>
              <a:spcAft>
                <a:spcPts val="600"/>
              </a:spcAft>
              <a:buNone/>
            </a:pPr>
            <a:r>
              <a:rPr lang="en-US" sz="1400" u="sng" dirty="0"/>
              <a:t>Value judgments</a:t>
            </a:r>
            <a:r>
              <a:rPr lang="en-US" sz="1400" dirty="0"/>
              <a:t>: Group consensus that there is likely an under-appreciation of the impact of bilateral hearing loss secondary to OME on speech and language development</a:t>
            </a:r>
          </a:p>
          <a:p>
            <a:pPr marL="0" lvl="0" indent="0">
              <a:lnSpc>
                <a:spcPct val="120000"/>
              </a:lnSpc>
              <a:spcBef>
                <a:spcPts val="0"/>
              </a:spcBef>
              <a:spcAft>
                <a:spcPts val="600"/>
              </a:spcAft>
              <a:buNone/>
            </a:pPr>
            <a:r>
              <a:rPr lang="en-US" sz="1400" u="sng" dirty="0"/>
              <a:t>Intentional vagueness</a:t>
            </a:r>
            <a:r>
              <a:rPr lang="en-US" sz="1400" dirty="0"/>
              <a:t>: None</a:t>
            </a:r>
          </a:p>
          <a:p>
            <a:pPr marL="0" lvl="0" indent="0">
              <a:lnSpc>
                <a:spcPct val="120000"/>
              </a:lnSpc>
              <a:spcBef>
                <a:spcPts val="0"/>
              </a:spcBef>
              <a:spcAft>
                <a:spcPts val="600"/>
              </a:spcAft>
              <a:buNone/>
            </a:pPr>
            <a:r>
              <a:rPr lang="en-US" sz="1400" u="sng" dirty="0"/>
              <a:t>Role of patient preferences</a:t>
            </a:r>
            <a:r>
              <a:rPr lang="en-US" sz="1400" dirty="0"/>
              <a:t>: None</a:t>
            </a:r>
          </a:p>
          <a:p>
            <a:pPr marL="0" lvl="0" indent="0">
              <a:lnSpc>
                <a:spcPct val="120000"/>
              </a:lnSpc>
              <a:spcBef>
                <a:spcPts val="0"/>
              </a:spcBef>
              <a:spcAft>
                <a:spcPts val="600"/>
              </a:spcAft>
              <a:buNone/>
            </a:pPr>
            <a:r>
              <a:rPr lang="en-US" sz="1400" u="sng" dirty="0"/>
              <a:t>Exceptions</a:t>
            </a:r>
            <a:r>
              <a:rPr lang="en-US" sz="1400" dirty="0"/>
              <a:t>: None</a:t>
            </a:r>
          </a:p>
          <a:p>
            <a:pPr marL="0" lvl="0" indent="0">
              <a:lnSpc>
                <a:spcPct val="120000"/>
              </a:lnSpc>
              <a:spcBef>
                <a:spcPts val="0"/>
              </a:spcBef>
              <a:spcAft>
                <a:spcPts val="600"/>
              </a:spcAft>
              <a:buNone/>
            </a:pPr>
            <a:r>
              <a:rPr lang="en-US" sz="1400" u="sng" dirty="0"/>
              <a:t>Policy level</a:t>
            </a:r>
            <a:r>
              <a:rPr lang="en-US" sz="1400" dirty="0"/>
              <a:t>: Recommendation</a:t>
            </a:r>
          </a:p>
          <a:p>
            <a:pPr marL="0" lvl="0" indent="0">
              <a:lnSpc>
                <a:spcPct val="120000"/>
              </a:lnSpc>
              <a:spcBef>
                <a:spcPts val="0"/>
              </a:spcBef>
              <a:spcAft>
                <a:spcPts val="600"/>
              </a:spcAft>
              <a:buNone/>
            </a:pPr>
            <a:r>
              <a:rPr lang="en-US" sz="1400" u="sng" dirty="0"/>
              <a:t>Difference of opinion</a:t>
            </a:r>
            <a:r>
              <a:rPr lang="en-US" sz="1400" dirty="0"/>
              <a:t>: None</a:t>
            </a:r>
          </a:p>
        </p:txBody>
      </p:sp>
    </p:spTree>
    <p:extLst>
      <p:ext uri="{BB962C8B-B14F-4D97-AF65-F5344CB8AC3E}">
        <p14:creationId xmlns:p14="http://schemas.microsoft.com/office/powerpoint/2010/main" val="40800871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C9C11-DDCC-4AA6-B5E0-347EFBD6B634}"/>
              </a:ext>
            </a:extLst>
          </p:cNvPr>
          <p:cNvSpPr>
            <a:spLocks noGrp="1"/>
          </p:cNvSpPr>
          <p:nvPr>
            <p:ph type="title"/>
          </p:nvPr>
        </p:nvSpPr>
        <p:spPr/>
        <p:txBody>
          <a:bodyPr/>
          <a:lstStyle/>
          <a:p>
            <a:r>
              <a:rPr lang="en-US" dirty="0"/>
              <a:t>KAS 11: Surveillance of Chronic OME</a:t>
            </a:r>
          </a:p>
        </p:txBody>
      </p:sp>
      <p:sp>
        <p:nvSpPr>
          <p:cNvPr id="3" name="Content Placeholder 2">
            <a:extLst>
              <a:ext uri="{FF2B5EF4-FFF2-40B4-BE49-F238E27FC236}">
                <a16:creationId xmlns:a16="http://schemas.microsoft.com/office/drawing/2014/main" id="{AFE8932E-B5B9-4231-BB23-6C84D4108707}"/>
              </a:ext>
            </a:extLst>
          </p:cNvPr>
          <p:cNvSpPr>
            <a:spLocks noGrp="1"/>
          </p:cNvSpPr>
          <p:nvPr>
            <p:ph idx="1"/>
          </p:nvPr>
        </p:nvSpPr>
        <p:spPr/>
        <p:txBody>
          <a:bodyPr>
            <a:normAutofit/>
          </a:bodyPr>
          <a:lstStyle/>
          <a:p>
            <a:pPr marL="0" indent="0">
              <a:lnSpc>
                <a:spcPct val="120000"/>
              </a:lnSpc>
              <a:spcAft>
                <a:spcPts val="1800"/>
              </a:spcAft>
              <a:buNone/>
            </a:pPr>
            <a:r>
              <a:rPr lang="en-US" sz="1800" b="1" dirty="0"/>
              <a:t>Clinicians should reevaluate, at 3- to 6-month intervals, children with chronic otitis media with effusion (OME) until the effusion is no longer present, significant hearing loss is identified, or structural abnormalities of the eardrum or middle ear are suspected. </a:t>
            </a:r>
            <a:r>
              <a:rPr lang="en-US" sz="1800" i="1" u="sng" dirty="0"/>
              <a:t>Recommendation</a:t>
            </a:r>
            <a:r>
              <a:rPr lang="en-US" sz="1800" i="1" dirty="0"/>
              <a:t> based on observational studies with a preponderance of benefit over harm.</a:t>
            </a:r>
            <a:endParaRPr lang="en-US" sz="1800" dirty="0"/>
          </a:p>
          <a:p>
            <a:pPr marL="0" lvl="0" indent="0">
              <a:lnSpc>
                <a:spcPct val="120000"/>
              </a:lnSpc>
              <a:buNone/>
            </a:pPr>
            <a:r>
              <a:rPr lang="en-US" sz="1800" u="sng" dirty="0"/>
              <a:t>Benefit</a:t>
            </a:r>
            <a:r>
              <a:rPr lang="en-US" sz="1800" dirty="0"/>
              <a:t>: Detection of structural changes in the tympanic membrane that may require intervention; detection of new hearing difficulties or symptoms that would lead to reassessing the need for intervention, including tympanostomy tubes; discussion of strategies for optimizing the listening-learning environment for children with OME; as well as ongoing counseling and education of parents/caregiver.</a:t>
            </a:r>
          </a:p>
          <a:p>
            <a:pPr marL="0" lvl="0" indent="0">
              <a:lnSpc>
                <a:spcPct val="120000"/>
              </a:lnSpc>
              <a:buNone/>
            </a:pPr>
            <a:r>
              <a:rPr lang="en-US" sz="1800" u="sng" dirty="0"/>
              <a:t>Risks, harms, costs</a:t>
            </a:r>
            <a:r>
              <a:rPr lang="en-US" sz="1800" dirty="0"/>
              <a:t>: Cost of follow-up</a:t>
            </a:r>
          </a:p>
        </p:txBody>
      </p:sp>
    </p:spTree>
    <p:extLst>
      <p:ext uri="{BB962C8B-B14F-4D97-AF65-F5344CB8AC3E}">
        <p14:creationId xmlns:p14="http://schemas.microsoft.com/office/powerpoint/2010/main" val="2047939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C9C11-DDCC-4AA6-B5E0-347EFBD6B634}"/>
              </a:ext>
            </a:extLst>
          </p:cNvPr>
          <p:cNvSpPr>
            <a:spLocks noGrp="1"/>
          </p:cNvSpPr>
          <p:nvPr>
            <p:ph type="title"/>
          </p:nvPr>
        </p:nvSpPr>
        <p:spPr/>
        <p:txBody>
          <a:bodyPr/>
          <a:lstStyle/>
          <a:p>
            <a:r>
              <a:rPr lang="en-US" dirty="0"/>
              <a:t>KAS 11: Surveillance of Chronic OME</a:t>
            </a:r>
          </a:p>
        </p:txBody>
      </p:sp>
      <p:sp>
        <p:nvSpPr>
          <p:cNvPr id="3" name="Content Placeholder 2">
            <a:extLst>
              <a:ext uri="{FF2B5EF4-FFF2-40B4-BE49-F238E27FC236}">
                <a16:creationId xmlns:a16="http://schemas.microsoft.com/office/drawing/2014/main" id="{AFE8932E-B5B9-4231-BB23-6C84D4108707}"/>
              </a:ext>
            </a:extLst>
          </p:cNvPr>
          <p:cNvSpPr>
            <a:spLocks noGrp="1"/>
          </p:cNvSpPr>
          <p:nvPr>
            <p:ph idx="1"/>
          </p:nvPr>
        </p:nvSpPr>
        <p:spPr/>
        <p:txBody>
          <a:bodyPr>
            <a:normAutofit fontScale="92500"/>
          </a:bodyPr>
          <a:lstStyle/>
          <a:p>
            <a:pPr marL="0" indent="0">
              <a:lnSpc>
                <a:spcPct val="120000"/>
              </a:lnSpc>
              <a:spcAft>
                <a:spcPts val="600"/>
              </a:spcAft>
              <a:buNone/>
            </a:pPr>
            <a:r>
              <a:rPr lang="en-US" sz="1400" b="1" dirty="0"/>
              <a:t>Action Statement Profile</a:t>
            </a:r>
          </a:p>
          <a:p>
            <a:pPr marL="0" lvl="0" indent="0">
              <a:lnSpc>
                <a:spcPct val="120000"/>
              </a:lnSpc>
              <a:spcBef>
                <a:spcPts val="0"/>
              </a:spcBef>
              <a:spcAft>
                <a:spcPts val="600"/>
              </a:spcAft>
              <a:buNone/>
            </a:pPr>
            <a:r>
              <a:rPr lang="en-US" sz="1200" u="sng" dirty="0"/>
              <a:t>Quality improvement opportunity</a:t>
            </a:r>
            <a:r>
              <a:rPr lang="en-US" sz="1200" dirty="0"/>
              <a:t>: Emphasize that regular follow-up is an important aspect of managing chronic OME that can help avoid sequelae by identifying children who develop signs or symptoms that would prompt intervention (National Quality Strategy domains: patient safety, clinical process/effectiveness). </a:t>
            </a:r>
          </a:p>
          <a:p>
            <a:pPr marL="0" lvl="0" indent="0">
              <a:lnSpc>
                <a:spcPct val="120000"/>
              </a:lnSpc>
              <a:spcBef>
                <a:spcPts val="0"/>
              </a:spcBef>
              <a:spcAft>
                <a:spcPts val="600"/>
              </a:spcAft>
              <a:buNone/>
            </a:pPr>
            <a:r>
              <a:rPr lang="en-US" sz="1200" u="sng" dirty="0"/>
              <a:t>Aggregate evidence quality</a:t>
            </a:r>
            <a:r>
              <a:rPr lang="en-US" sz="1200" dirty="0"/>
              <a:t>: Grade C, observational studies</a:t>
            </a:r>
          </a:p>
          <a:p>
            <a:pPr marL="0" lvl="0" indent="0">
              <a:lnSpc>
                <a:spcPct val="120000"/>
              </a:lnSpc>
              <a:spcBef>
                <a:spcPts val="0"/>
              </a:spcBef>
              <a:spcAft>
                <a:spcPts val="600"/>
              </a:spcAft>
              <a:buNone/>
            </a:pPr>
            <a:r>
              <a:rPr lang="en-US" sz="1200" u="sng" dirty="0"/>
              <a:t>Level of confidence in the evidence</a:t>
            </a:r>
            <a:r>
              <a:rPr lang="en-US" sz="1200" dirty="0"/>
              <a:t>: High</a:t>
            </a:r>
          </a:p>
          <a:p>
            <a:pPr marL="0" lvl="0" indent="0">
              <a:lnSpc>
                <a:spcPct val="120000"/>
              </a:lnSpc>
              <a:spcBef>
                <a:spcPts val="0"/>
              </a:spcBef>
              <a:spcAft>
                <a:spcPts val="600"/>
              </a:spcAft>
              <a:buNone/>
            </a:pPr>
            <a:r>
              <a:rPr lang="en-US" sz="1200" u="sng" dirty="0"/>
              <a:t>Benefit-harm assessment</a:t>
            </a:r>
            <a:r>
              <a:rPr lang="en-US" sz="1200" dirty="0"/>
              <a:t>: Preponderance of benefit over harm</a:t>
            </a:r>
          </a:p>
          <a:p>
            <a:pPr marL="0" lvl="0" indent="0">
              <a:lnSpc>
                <a:spcPct val="120000"/>
              </a:lnSpc>
              <a:spcBef>
                <a:spcPts val="0"/>
              </a:spcBef>
              <a:spcAft>
                <a:spcPts val="600"/>
              </a:spcAft>
              <a:buNone/>
            </a:pPr>
            <a:r>
              <a:rPr lang="en-US" sz="1200" u="sng" dirty="0"/>
              <a:t>Value judgments</a:t>
            </a:r>
            <a:r>
              <a:rPr lang="en-US" sz="1200" dirty="0"/>
              <a:t>: Although it is uncommon, untreated OME can cause progressive changes in the tympanic membrane that require surgical intervention. There was an implicit assumption that surveillance and early detection/intervention could prevent complications and would also provide opportunities for ongoing education and counseling of caregivers.</a:t>
            </a:r>
          </a:p>
          <a:p>
            <a:pPr marL="0" lvl="0" indent="0">
              <a:lnSpc>
                <a:spcPct val="120000"/>
              </a:lnSpc>
              <a:spcBef>
                <a:spcPts val="0"/>
              </a:spcBef>
              <a:spcAft>
                <a:spcPts val="600"/>
              </a:spcAft>
              <a:buNone/>
            </a:pPr>
            <a:r>
              <a:rPr lang="en-US" sz="1200" u="sng" dirty="0"/>
              <a:t>Intentional vagueness</a:t>
            </a:r>
            <a:r>
              <a:rPr lang="en-US" sz="1200" dirty="0"/>
              <a:t>: The surveillance interval is broadly defined at 3 to 6 months to accommodate provider and patient preference; “significant” hearing loss is broadly defined as one that is noticed by the caregiver, reported by the child, or interferes in school performance or QOL</a:t>
            </a:r>
          </a:p>
          <a:p>
            <a:pPr marL="0" lvl="0" indent="0">
              <a:lnSpc>
                <a:spcPct val="120000"/>
              </a:lnSpc>
              <a:spcBef>
                <a:spcPts val="0"/>
              </a:spcBef>
              <a:spcAft>
                <a:spcPts val="600"/>
              </a:spcAft>
              <a:buNone/>
            </a:pPr>
            <a:r>
              <a:rPr lang="en-US" sz="1200" u="sng" dirty="0"/>
              <a:t>Role of patient preferences</a:t>
            </a:r>
            <a:r>
              <a:rPr lang="en-US" sz="1200" dirty="0"/>
              <a:t>: Moderate; opportunity for shared decision regarding the surveillance interval</a:t>
            </a:r>
          </a:p>
          <a:p>
            <a:pPr marL="0" lvl="0" indent="0">
              <a:lnSpc>
                <a:spcPct val="120000"/>
              </a:lnSpc>
              <a:spcBef>
                <a:spcPts val="0"/>
              </a:spcBef>
              <a:spcAft>
                <a:spcPts val="600"/>
              </a:spcAft>
              <a:buNone/>
            </a:pPr>
            <a:r>
              <a:rPr lang="en-US" sz="1200" u="sng" dirty="0"/>
              <a:t>Exceptions</a:t>
            </a:r>
            <a:r>
              <a:rPr lang="en-US" sz="1200" dirty="0"/>
              <a:t>: None</a:t>
            </a:r>
          </a:p>
          <a:p>
            <a:pPr marL="0" lvl="0" indent="0">
              <a:lnSpc>
                <a:spcPct val="120000"/>
              </a:lnSpc>
              <a:spcBef>
                <a:spcPts val="0"/>
              </a:spcBef>
              <a:spcAft>
                <a:spcPts val="600"/>
              </a:spcAft>
              <a:buNone/>
            </a:pPr>
            <a:r>
              <a:rPr lang="en-US" sz="1200" u="sng" dirty="0"/>
              <a:t>Policy level</a:t>
            </a:r>
            <a:r>
              <a:rPr lang="en-US" sz="1200" dirty="0"/>
              <a:t>: Recommendation</a:t>
            </a:r>
          </a:p>
          <a:p>
            <a:pPr marL="0" lvl="0" indent="0">
              <a:lnSpc>
                <a:spcPct val="120000"/>
              </a:lnSpc>
              <a:spcBef>
                <a:spcPts val="0"/>
              </a:spcBef>
              <a:spcAft>
                <a:spcPts val="600"/>
              </a:spcAft>
              <a:buNone/>
            </a:pPr>
            <a:r>
              <a:rPr lang="en-US" sz="1200" u="sng" dirty="0"/>
              <a:t>Differences of opinion</a:t>
            </a:r>
            <a:r>
              <a:rPr lang="en-US" sz="1200" dirty="0"/>
              <a:t>: None</a:t>
            </a:r>
            <a:endParaRPr lang="en-US" sz="1100" dirty="0"/>
          </a:p>
        </p:txBody>
      </p:sp>
    </p:spTree>
    <p:extLst>
      <p:ext uri="{BB962C8B-B14F-4D97-AF65-F5344CB8AC3E}">
        <p14:creationId xmlns:p14="http://schemas.microsoft.com/office/powerpoint/2010/main" val="1202177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8BDA5-1669-4841-AF12-4B7202CE559B}"/>
              </a:ext>
            </a:extLst>
          </p:cNvPr>
          <p:cNvSpPr>
            <a:spLocks noGrp="1"/>
          </p:cNvSpPr>
          <p:nvPr>
            <p:ph type="title"/>
          </p:nvPr>
        </p:nvSpPr>
        <p:spPr/>
        <p:txBody>
          <a:bodyPr>
            <a:normAutofit fontScale="90000"/>
          </a:bodyPr>
          <a:lstStyle/>
          <a:p>
            <a:r>
              <a:rPr lang="en-US" dirty="0"/>
              <a:t>Clinical Practice Guideline Development Manual: Third Edition</a:t>
            </a:r>
            <a:br>
              <a:rPr lang="en-US" dirty="0"/>
            </a:br>
            <a:r>
              <a:rPr lang="en-US" sz="2200" dirty="0"/>
              <a:t>Rosenfeld, </a:t>
            </a:r>
            <a:r>
              <a:rPr lang="en-US" sz="2200" dirty="0" err="1"/>
              <a:t>Shiffman</a:t>
            </a:r>
            <a:r>
              <a:rPr lang="en-US" sz="2200" dirty="0"/>
              <a:t>, and Robertson</a:t>
            </a:r>
            <a:endParaRPr lang="en-US" dirty="0"/>
          </a:p>
        </p:txBody>
      </p:sp>
      <p:sp>
        <p:nvSpPr>
          <p:cNvPr id="3" name="Content Placeholder 2">
            <a:extLst>
              <a:ext uri="{FF2B5EF4-FFF2-40B4-BE49-F238E27FC236}">
                <a16:creationId xmlns:a16="http://schemas.microsoft.com/office/drawing/2014/main" id="{A40DB22D-12C6-4B4E-9243-85AF282089F8}"/>
              </a:ext>
            </a:extLst>
          </p:cNvPr>
          <p:cNvSpPr>
            <a:spLocks noGrp="1"/>
          </p:cNvSpPr>
          <p:nvPr>
            <p:ph idx="1"/>
          </p:nvPr>
        </p:nvSpPr>
        <p:spPr>
          <a:xfrm>
            <a:off x="838200" y="1825625"/>
            <a:ext cx="7205133" cy="3956610"/>
          </a:xfrm>
        </p:spPr>
        <p:txBody>
          <a:bodyPr>
            <a:normAutofit fontScale="92500"/>
          </a:bodyPr>
          <a:lstStyle/>
          <a:p>
            <a:pPr marL="342900" indent="-342900">
              <a:spcBef>
                <a:spcPts val="0"/>
              </a:spcBef>
              <a:spcAft>
                <a:spcPts val="1200"/>
              </a:spcAft>
            </a:pPr>
            <a:r>
              <a:rPr lang="en-US" b="1" dirty="0">
                <a:solidFill>
                  <a:srgbClr val="C00000"/>
                </a:solidFill>
              </a:rPr>
              <a:t>Pragmatic</a:t>
            </a:r>
            <a:r>
              <a:rPr lang="en-US" dirty="0"/>
              <a:t>, transparent approach to creating guidelines for performance assessment</a:t>
            </a:r>
          </a:p>
          <a:p>
            <a:pPr marL="342900" indent="-342900">
              <a:spcBef>
                <a:spcPts val="0"/>
              </a:spcBef>
              <a:spcAft>
                <a:spcPts val="1200"/>
              </a:spcAft>
            </a:pPr>
            <a:r>
              <a:rPr lang="en-US" dirty="0"/>
              <a:t>Evidence-based, multidisciplinary process leading to </a:t>
            </a:r>
            <a:r>
              <a:rPr lang="en-US" b="1" dirty="0">
                <a:solidFill>
                  <a:srgbClr val="C00000"/>
                </a:solidFill>
              </a:rPr>
              <a:t>publication in 12-18 months</a:t>
            </a:r>
          </a:p>
          <a:p>
            <a:pPr marL="342900" indent="-342900">
              <a:spcBef>
                <a:spcPts val="0"/>
              </a:spcBef>
              <a:spcAft>
                <a:spcPts val="1200"/>
              </a:spcAft>
            </a:pPr>
            <a:r>
              <a:rPr lang="en-US" dirty="0"/>
              <a:t>Emphasizes a focused set of </a:t>
            </a:r>
            <a:r>
              <a:rPr lang="en-US" b="1" dirty="0">
                <a:solidFill>
                  <a:srgbClr val="C00000"/>
                </a:solidFill>
              </a:rPr>
              <a:t>key action statements</a:t>
            </a:r>
            <a:r>
              <a:rPr lang="en-US" dirty="0"/>
              <a:t> to promote </a:t>
            </a:r>
            <a:r>
              <a:rPr lang="en-US" b="1" dirty="0">
                <a:solidFill>
                  <a:srgbClr val="C00000"/>
                </a:solidFill>
              </a:rPr>
              <a:t>quality improvement </a:t>
            </a:r>
          </a:p>
          <a:p>
            <a:pPr marL="342900" indent="-342900">
              <a:spcBef>
                <a:spcPts val="0"/>
              </a:spcBef>
              <a:spcAft>
                <a:spcPts val="1200"/>
              </a:spcAft>
            </a:pPr>
            <a:r>
              <a:rPr lang="en-US" dirty="0"/>
              <a:t>Uses </a:t>
            </a:r>
            <a:r>
              <a:rPr lang="en-US" b="1" dirty="0">
                <a:solidFill>
                  <a:srgbClr val="C00000"/>
                </a:solidFill>
              </a:rPr>
              <a:t>action statement profiles </a:t>
            </a:r>
            <a:r>
              <a:rPr lang="en-US" dirty="0"/>
              <a:t>to summarize decisions in recommendations</a:t>
            </a:r>
          </a:p>
        </p:txBody>
      </p:sp>
      <p:pic>
        <p:nvPicPr>
          <p:cNvPr id="4" name="Picture 3">
            <a:extLst>
              <a:ext uri="{FF2B5EF4-FFF2-40B4-BE49-F238E27FC236}">
                <a16:creationId xmlns:a16="http://schemas.microsoft.com/office/drawing/2014/main" id="{57E29717-9162-4134-9B9E-899FFACDE9BD}"/>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8276455" y="1535685"/>
            <a:ext cx="2581755" cy="4176097"/>
          </a:xfrm>
          <a:prstGeom prst="rect">
            <a:avLst/>
          </a:prstGeom>
        </p:spPr>
      </p:pic>
      <p:sp>
        <p:nvSpPr>
          <p:cNvPr id="5" name="TextBox 4">
            <a:extLst>
              <a:ext uri="{FF2B5EF4-FFF2-40B4-BE49-F238E27FC236}">
                <a16:creationId xmlns:a16="http://schemas.microsoft.com/office/drawing/2014/main" id="{8CEAD36D-5414-4BBE-B755-EC691300016A}"/>
              </a:ext>
            </a:extLst>
          </p:cNvPr>
          <p:cNvSpPr txBox="1"/>
          <p:nvPr/>
        </p:nvSpPr>
        <p:spPr>
          <a:xfrm>
            <a:off x="7061200" y="5950540"/>
            <a:ext cx="5037668" cy="646331"/>
          </a:xfrm>
          <a:prstGeom prst="rect">
            <a:avLst/>
          </a:prstGeom>
          <a:noFill/>
        </p:spPr>
        <p:txBody>
          <a:bodyPr wrap="square" rtlCol="0">
            <a:spAutoFit/>
          </a:bodyPr>
          <a:lstStyle/>
          <a:p>
            <a:r>
              <a:rPr lang="en-US" dirty="0" err="1"/>
              <a:t>Otolaryngol</a:t>
            </a:r>
            <a:r>
              <a:rPr lang="en-US" dirty="0">
                <a:solidFill>
                  <a:srgbClr val="CCECFF"/>
                </a:solidFill>
                <a:effectLst>
                  <a:outerShdw blurRad="38100" dist="38100" dir="2700000" algn="tl">
                    <a:srgbClr val="000000"/>
                  </a:outerShdw>
                </a:effectLst>
              </a:rPr>
              <a:t> </a:t>
            </a:r>
            <a:r>
              <a:rPr lang="en-US" dirty="0"/>
              <a:t>Head Neck Surg 2013; 148(Suppl):S1-55</a:t>
            </a:r>
          </a:p>
          <a:p>
            <a:endParaRPr lang="en-US" dirty="0"/>
          </a:p>
        </p:txBody>
      </p:sp>
    </p:spTree>
    <p:extLst>
      <p:ext uri="{BB962C8B-B14F-4D97-AF65-F5344CB8AC3E}">
        <p14:creationId xmlns:p14="http://schemas.microsoft.com/office/powerpoint/2010/main" val="2708632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A69B8-B126-45F4-B686-F6BDF3FB27C4}"/>
              </a:ext>
            </a:extLst>
          </p:cNvPr>
          <p:cNvSpPr>
            <a:spLocks noGrp="1"/>
          </p:cNvSpPr>
          <p:nvPr>
            <p:ph type="title"/>
          </p:nvPr>
        </p:nvSpPr>
        <p:spPr/>
        <p:txBody>
          <a:bodyPr/>
          <a:lstStyle/>
          <a:p>
            <a:r>
              <a:rPr lang="en-US" dirty="0"/>
              <a:t>KAS 12A and 12B: Surgery</a:t>
            </a:r>
          </a:p>
        </p:txBody>
      </p:sp>
      <p:sp>
        <p:nvSpPr>
          <p:cNvPr id="3" name="Content Placeholder 2">
            <a:extLst>
              <a:ext uri="{FF2B5EF4-FFF2-40B4-BE49-F238E27FC236}">
                <a16:creationId xmlns:a16="http://schemas.microsoft.com/office/drawing/2014/main" id="{C091708E-4CA2-4FD5-8F38-CB3CAB46A53E}"/>
              </a:ext>
            </a:extLst>
          </p:cNvPr>
          <p:cNvSpPr>
            <a:spLocks noGrp="1"/>
          </p:cNvSpPr>
          <p:nvPr>
            <p:ph idx="1"/>
          </p:nvPr>
        </p:nvSpPr>
        <p:spPr/>
        <p:txBody>
          <a:bodyPr>
            <a:normAutofit fontScale="92500" lnSpcReduction="20000"/>
          </a:bodyPr>
          <a:lstStyle/>
          <a:p>
            <a:pPr marL="0" indent="0">
              <a:lnSpc>
                <a:spcPct val="120000"/>
              </a:lnSpc>
              <a:buNone/>
            </a:pPr>
            <a:r>
              <a:rPr lang="en-US" sz="1600" b="1" dirty="0"/>
              <a:t>STATEMENT 12a. SURGERY FOR CHILDREN UNDER AGE 4 YEARS: Clinicians should recommend tympanostomy tubes when surgery is performed for otitis media with effusion (OME) in a </a:t>
            </a:r>
            <a:r>
              <a:rPr lang="en-US" sz="1600" b="1" u="sng" dirty="0"/>
              <a:t>child under age 4 years</a:t>
            </a:r>
            <a:r>
              <a:rPr lang="en-US" sz="1600" b="1" dirty="0"/>
              <a:t>; adenoidectomy should not be performed unless a distinct indication (e.g., nasal obstruction, chronic adenoiditis) exists other than OME. </a:t>
            </a:r>
            <a:r>
              <a:rPr lang="en-US" sz="1600" i="1" u="sng" dirty="0"/>
              <a:t>Recommendation</a:t>
            </a:r>
            <a:r>
              <a:rPr lang="en-US" sz="1600" i="1" dirty="0"/>
              <a:t> based on systematic reviews of randomized controlled trials with a preponderance of benefit over harm.</a:t>
            </a:r>
            <a:endParaRPr lang="en-US" sz="1600" dirty="0"/>
          </a:p>
          <a:p>
            <a:pPr marL="0" indent="0">
              <a:lnSpc>
                <a:spcPct val="120000"/>
              </a:lnSpc>
              <a:spcAft>
                <a:spcPts val="1800"/>
              </a:spcAft>
              <a:buNone/>
            </a:pPr>
            <a:r>
              <a:rPr lang="en-US" sz="1600" b="1" dirty="0"/>
              <a:t>STATEMENT 12b: SURGERY FOR CHILDREN AGE 4 YEARS AND OLDER: Clinicians should recommend tympanostomy tubes, adenoidectomy, or both when surgery is performed for otitis media with effusion (OME) in a </a:t>
            </a:r>
            <a:r>
              <a:rPr lang="en-US" sz="1600" b="1" u="sng" dirty="0"/>
              <a:t>child aged 4 years or older</a:t>
            </a:r>
            <a:r>
              <a:rPr lang="en-US" sz="1600" b="1" dirty="0"/>
              <a:t>. </a:t>
            </a:r>
            <a:r>
              <a:rPr lang="en-US" sz="1600" i="1" u="sng" dirty="0"/>
              <a:t>Recommendation</a:t>
            </a:r>
            <a:r>
              <a:rPr lang="en-US" sz="1600" i="1" dirty="0"/>
              <a:t> based on systematic reviews of randomized controlled trials and observational studies with a preponderance of benefit over harm.</a:t>
            </a:r>
            <a:endParaRPr lang="en-US" sz="1600" dirty="0"/>
          </a:p>
          <a:p>
            <a:pPr marL="0" lvl="0" indent="0">
              <a:lnSpc>
                <a:spcPct val="120000"/>
              </a:lnSpc>
              <a:buNone/>
            </a:pPr>
            <a:r>
              <a:rPr lang="en-US" sz="1600" u="sng" dirty="0"/>
              <a:t>Benefit</a:t>
            </a:r>
            <a:r>
              <a:rPr lang="en-US" sz="1600" dirty="0"/>
              <a:t>: promoting effective therapy; avoiding adenoidectomy in an age group where benefits have not been shown as a primary intervention for OME; benefits of surgery that include improved hearing reduced prevalence of OME, and less need for additional tube insertion (after adenoidectomy)</a:t>
            </a:r>
          </a:p>
          <a:p>
            <a:pPr marL="0" lvl="0" indent="0">
              <a:lnSpc>
                <a:spcPct val="120000"/>
              </a:lnSpc>
              <a:buNone/>
            </a:pPr>
            <a:r>
              <a:rPr lang="en-US" sz="1600" u="sng" dirty="0"/>
              <a:t>Risks, harms, costs</a:t>
            </a:r>
            <a:r>
              <a:rPr lang="en-US" sz="1600" dirty="0"/>
              <a:t>: Risks of anesthesia and specific surgical procedures, sequelae of tympanostomy tubes and adenoidectomy</a:t>
            </a:r>
          </a:p>
        </p:txBody>
      </p:sp>
    </p:spTree>
    <p:extLst>
      <p:ext uri="{BB962C8B-B14F-4D97-AF65-F5344CB8AC3E}">
        <p14:creationId xmlns:p14="http://schemas.microsoft.com/office/powerpoint/2010/main" val="2220149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A69B8-B126-45F4-B686-F6BDF3FB27C4}"/>
              </a:ext>
            </a:extLst>
          </p:cNvPr>
          <p:cNvSpPr>
            <a:spLocks noGrp="1"/>
          </p:cNvSpPr>
          <p:nvPr>
            <p:ph type="title"/>
          </p:nvPr>
        </p:nvSpPr>
        <p:spPr/>
        <p:txBody>
          <a:bodyPr/>
          <a:lstStyle/>
          <a:p>
            <a:r>
              <a:rPr lang="en-US" dirty="0"/>
              <a:t>KAS 12A and 12B: Surgery</a:t>
            </a:r>
          </a:p>
        </p:txBody>
      </p:sp>
      <p:sp>
        <p:nvSpPr>
          <p:cNvPr id="3" name="Content Placeholder 2">
            <a:extLst>
              <a:ext uri="{FF2B5EF4-FFF2-40B4-BE49-F238E27FC236}">
                <a16:creationId xmlns:a16="http://schemas.microsoft.com/office/drawing/2014/main" id="{C091708E-4CA2-4FD5-8F38-CB3CAB46A53E}"/>
              </a:ext>
            </a:extLst>
          </p:cNvPr>
          <p:cNvSpPr>
            <a:spLocks noGrp="1"/>
          </p:cNvSpPr>
          <p:nvPr>
            <p:ph idx="1"/>
          </p:nvPr>
        </p:nvSpPr>
        <p:spPr/>
        <p:txBody>
          <a:bodyPr>
            <a:normAutofit fontScale="92500"/>
          </a:bodyPr>
          <a:lstStyle/>
          <a:p>
            <a:pPr marL="0" indent="0">
              <a:lnSpc>
                <a:spcPct val="120000"/>
              </a:lnSpc>
              <a:spcBef>
                <a:spcPts val="0"/>
              </a:spcBef>
              <a:spcAft>
                <a:spcPts val="600"/>
              </a:spcAft>
              <a:buNone/>
            </a:pPr>
            <a:r>
              <a:rPr lang="en-US" sz="1600" b="1" dirty="0"/>
              <a:t>Action Statement Profile</a:t>
            </a:r>
          </a:p>
          <a:p>
            <a:pPr marL="0" lvl="0" indent="0">
              <a:lnSpc>
                <a:spcPct val="120000"/>
              </a:lnSpc>
              <a:spcBef>
                <a:spcPts val="0"/>
              </a:spcBef>
              <a:spcAft>
                <a:spcPts val="600"/>
              </a:spcAft>
              <a:buNone/>
            </a:pPr>
            <a:r>
              <a:rPr lang="en-US" sz="1200" u="sng" dirty="0"/>
              <a:t>Quality improvement opportunity</a:t>
            </a:r>
            <a:r>
              <a:rPr lang="en-US" sz="1200" dirty="0"/>
              <a:t>: Promote effective therapy for OME (tubes at all ages; adenoidectomy age 4 years and older) and discourage therapy with limited or no benefits (adenoidectomy under age 4 years) (National Quality Strategy domains: patient safety, clinical process/effectiveness)</a:t>
            </a:r>
          </a:p>
          <a:p>
            <a:pPr marL="0" lvl="0" indent="0">
              <a:lnSpc>
                <a:spcPct val="120000"/>
              </a:lnSpc>
              <a:spcBef>
                <a:spcPts val="0"/>
              </a:spcBef>
              <a:spcAft>
                <a:spcPts val="600"/>
              </a:spcAft>
              <a:buNone/>
            </a:pPr>
            <a:r>
              <a:rPr lang="en-US" sz="1200" u="sng" dirty="0"/>
              <a:t>Aggregate evidence quality</a:t>
            </a:r>
            <a:r>
              <a:rPr lang="en-US" sz="1200" dirty="0"/>
              <a:t>: Grade B, systematic review of randomized controlled trials (tubes, adenoidectomy) and observational studies (adenoidectomy)</a:t>
            </a:r>
          </a:p>
          <a:p>
            <a:pPr marL="0" lvl="0" indent="0">
              <a:lnSpc>
                <a:spcPct val="120000"/>
              </a:lnSpc>
              <a:spcBef>
                <a:spcPts val="0"/>
              </a:spcBef>
              <a:spcAft>
                <a:spcPts val="600"/>
              </a:spcAft>
              <a:buNone/>
            </a:pPr>
            <a:r>
              <a:rPr lang="en-US" sz="1200" u="sng" dirty="0"/>
              <a:t>Level of confidence in the evidence</a:t>
            </a:r>
            <a:r>
              <a:rPr lang="en-US" sz="1200" dirty="0"/>
              <a:t>: Medium, because of limited data on long-term benefits of these interventions and heterogeneity among RCTs included in the systematic reviews</a:t>
            </a:r>
          </a:p>
          <a:p>
            <a:pPr marL="0" lvl="0" indent="0">
              <a:lnSpc>
                <a:spcPct val="120000"/>
              </a:lnSpc>
              <a:spcBef>
                <a:spcPts val="0"/>
              </a:spcBef>
              <a:spcAft>
                <a:spcPts val="600"/>
              </a:spcAft>
              <a:buNone/>
            </a:pPr>
            <a:r>
              <a:rPr lang="en-US" sz="1200" u="sng" dirty="0"/>
              <a:t>Benefits-harm assessmen</a:t>
            </a:r>
            <a:r>
              <a:rPr lang="en-US" sz="1200" dirty="0"/>
              <a:t>t: Preponderance of benefit over harm</a:t>
            </a:r>
          </a:p>
          <a:p>
            <a:pPr marL="0" lvl="0" indent="0">
              <a:lnSpc>
                <a:spcPct val="120000"/>
              </a:lnSpc>
              <a:spcBef>
                <a:spcPts val="0"/>
              </a:spcBef>
              <a:spcAft>
                <a:spcPts val="600"/>
              </a:spcAft>
              <a:buNone/>
            </a:pPr>
            <a:r>
              <a:rPr lang="en-US" sz="1200" u="sng" dirty="0"/>
              <a:t>Value judgments</a:t>
            </a:r>
            <a:r>
              <a:rPr lang="en-US" sz="1200" dirty="0"/>
              <a:t>: Although some studies suggest benefits of adenoidectomy for children under age 4 years as primary therapy for OME, the data are inconsistent and relatively sparse; the additional surgical risks of adenoidectomy (e.g., velopharyngeal insufficiency, more complex anesthesia) were felt to outweigh the uncertain benefits in this group</a:t>
            </a:r>
          </a:p>
          <a:p>
            <a:pPr marL="0" lvl="0" indent="0">
              <a:lnSpc>
                <a:spcPct val="120000"/>
              </a:lnSpc>
              <a:spcBef>
                <a:spcPts val="0"/>
              </a:spcBef>
              <a:spcAft>
                <a:spcPts val="600"/>
              </a:spcAft>
              <a:buNone/>
            </a:pPr>
            <a:r>
              <a:rPr lang="en-US" sz="1200" u="sng" dirty="0"/>
              <a:t>Intentional vagueness</a:t>
            </a:r>
            <a:r>
              <a:rPr lang="en-US" sz="1200" dirty="0"/>
              <a:t>: For children aged 4 years and older the decision to offer tympanostomy tubes, adenoidectomy, or both is based on shared decision-making</a:t>
            </a:r>
          </a:p>
          <a:p>
            <a:pPr marL="0" lvl="0" indent="0">
              <a:lnSpc>
                <a:spcPct val="120000"/>
              </a:lnSpc>
              <a:spcBef>
                <a:spcPts val="0"/>
              </a:spcBef>
              <a:spcAft>
                <a:spcPts val="600"/>
              </a:spcAft>
              <a:buNone/>
            </a:pPr>
            <a:r>
              <a:rPr lang="en-US" sz="1200" u="sng" dirty="0"/>
              <a:t>Role of patient preferences</a:t>
            </a:r>
            <a:r>
              <a:rPr lang="en-US" sz="1200" dirty="0"/>
              <a:t>: Moderate role in the choice of surgical procedure for children aged 4 years or older (tubes, adenoidectomy, or both)</a:t>
            </a:r>
          </a:p>
          <a:p>
            <a:pPr marL="0" lvl="0" indent="0">
              <a:lnSpc>
                <a:spcPct val="120000"/>
              </a:lnSpc>
              <a:spcBef>
                <a:spcPts val="0"/>
              </a:spcBef>
              <a:spcAft>
                <a:spcPts val="600"/>
              </a:spcAft>
              <a:buNone/>
            </a:pPr>
            <a:r>
              <a:rPr lang="en-US" sz="1200" u="sng" dirty="0"/>
              <a:t>Exceptions</a:t>
            </a:r>
            <a:r>
              <a:rPr lang="en-US" sz="1200" dirty="0"/>
              <a:t>: Adenoidectomy is contraindicated in children with cleft palate or syndromes associated with a risk of velopharyngeal insufficiency</a:t>
            </a:r>
          </a:p>
          <a:p>
            <a:pPr marL="0" lvl="0" indent="0">
              <a:lnSpc>
                <a:spcPct val="120000"/>
              </a:lnSpc>
              <a:spcBef>
                <a:spcPts val="0"/>
              </a:spcBef>
              <a:spcAft>
                <a:spcPts val="600"/>
              </a:spcAft>
              <a:buNone/>
            </a:pPr>
            <a:r>
              <a:rPr lang="en-US" sz="1200" u="sng" dirty="0"/>
              <a:t>Policy level</a:t>
            </a:r>
            <a:r>
              <a:rPr lang="en-US" sz="1200" dirty="0"/>
              <a:t>: Recommendation</a:t>
            </a:r>
          </a:p>
          <a:p>
            <a:pPr marL="0" lvl="0" indent="0">
              <a:lnSpc>
                <a:spcPct val="120000"/>
              </a:lnSpc>
              <a:spcBef>
                <a:spcPts val="0"/>
              </a:spcBef>
              <a:spcAft>
                <a:spcPts val="600"/>
              </a:spcAft>
              <a:buNone/>
            </a:pPr>
            <a:r>
              <a:rPr lang="en-US" sz="1200" u="sng" dirty="0"/>
              <a:t>Difference of opinion</a:t>
            </a:r>
            <a:r>
              <a:rPr lang="en-US" sz="1200" dirty="0"/>
              <a:t>: None</a:t>
            </a:r>
          </a:p>
        </p:txBody>
      </p:sp>
    </p:spTree>
    <p:extLst>
      <p:ext uri="{BB962C8B-B14F-4D97-AF65-F5344CB8AC3E}">
        <p14:creationId xmlns:p14="http://schemas.microsoft.com/office/powerpoint/2010/main" val="33241281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EDE0-C644-4459-A188-2605F5ECBC42}"/>
              </a:ext>
            </a:extLst>
          </p:cNvPr>
          <p:cNvSpPr>
            <a:spLocks noGrp="1"/>
          </p:cNvSpPr>
          <p:nvPr>
            <p:ph type="title"/>
          </p:nvPr>
        </p:nvSpPr>
        <p:spPr/>
        <p:txBody>
          <a:bodyPr/>
          <a:lstStyle/>
          <a:p>
            <a:r>
              <a:rPr lang="en-US" dirty="0"/>
              <a:t>KAS 13: Outcome Assessment</a:t>
            </a:r>
          </a:p>
        </p:txBody>
      </p:sp>
      <p:sp>
        <p:nvSpPr>
          <p:cNvPr id="3" name="Content Placeholder 2">
            <a:extLst>
              <a:ext uri="{FF2B5EF4-FFF2-40B4-BE49-F238E27FC236}">
                <a16:creationId xmlns:a16="http://schemas.microsoft.com/office/drawing/2014/main" id="{587E08D1-5576-4D19-B14C-A9EA626FA10D}"/>
              </a:ext>
            </a:extLst>
          </p:cNvPr>
          <p:cNvSpPr>
            <a:spLocks noGrp="1"/>
          </p:cNvSpPr>
          <p:nvPr>
            <p:ph idx="1"/>
          </p:nvPr>
        </p:nvSpPr>
        <p:spPr/>
        <p:txBody>
          <a:bodyPr>
            <a:normAutofit/>
          </a:bodyPr>
          <a:lstStyle/>
          <a:p>
            <a:pPr marL="0" indent="0">
              <a:lnSpc>
                <a:spcPct val="100000"/>
              </a:lnSpc>
              <a:spcBef>
                <a:spcPts val="0"/>
              </a:spcBef>
              <a:spcAft>
                <a:spcPts val="1800"/>
              </a:spcAft>
              <a:buNone/>
            </a:pPr>
            <a:r>
              <a:rPr lang="en-US" sz="1800" b="1" dirty="0"/>
              <a:t>When managing a child with otitis media with effusion (OME) clinicians should document in the medical record resolution of OME, improved hearing, or improved quality of life (QOL). </a:t>
            </a:r>
            <a:r>
              <a:rPr lang="en-US" sz="1800" i="1" u="sng" dirty="0"/>
              <a:t>Recommendation</a:t>
            </a:r>
            <a:r>
              <a:rPr lang="en-US" sz="1800" i="1" dirty="0"/>
              <a:t> based on randomized trials and cohort studies with a predominance of benefit over harm.</a:t>
            </a:r>
            <a:endParaRPr lang="en-US" sz="1800" dirty="0"/>
          </a:p>
          <a:p>
            <a:pPr marL="0" lvl="0" indent="0">
              <a:lnSpc>
                <a:spcPct val="100000"/>
              </a:lnSpc>
              <a:buNone/>
            </a:pPr>
            <a:r>
              <a:rPr lang="en-US" sz="1800" u="sng" dirty="0"/>
              <a:t>Benefit</a:t>
            </a:r>
            <a:r>
              <a:rPr lang="en-US" sz="1800" dirty="0"/>
              <a:t>: Document favorable outcomes in management</a:t>
            </a:r>
          </a:p>
          <a:p>
            <a:pPr marL="0" lvl="0" indent="0">
              <a:lnSpc>
                <a:spcPct val="100000"/>
              </a:lnSpc>
              <a:buNone/>
            </a:pPr>
            <a:r>
              <a:rPr lang="en-US" sz="1800" u="sng" dirty="0"/>
              <a:t>Risks, harms, costs</a:t>
            </a:r>
            <a:r>
              <a:rPr lang="en-US" sz="1800" dirty="0"/>
              <a:t>: Cost of follow-up visits and audiometry; administrative burden for QOL surveys</a:t>
            </a:r>
          </a:p>
        </p:txBody>
      </p:sp>
    </p:spTree>
    <p:extLst>
      <p:ext uri="{BB962C8B-B14F-4D97-AF65-F5344CB8AC3E}">
        <p14:creationId xmlns:p14="http://schemas.microsoft.com/office/powerpoint/2010/main" val="3443077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EDE0-C644-4459-A188-2605F5ECBC42}"/>
              </a:ext>
            </a:extLst>
          </p:cNvPr>
          <p:cNvSpPr>
            <a:spLocks noGrp="1"/>
          </p:cNvSpPr>
          <p:nvPr>
            <p:ph type="title"/>
          </p:nvPr>
        </p:nvSpPr>
        <p:spPr/>
        <p:txBody>
          <a:bodyPr/>
          <a:lstStyle/>
          <a:p>
            <a:r>
              <a:rPr lang="en-US" dirty="0"/>
              <a:t>KAS 13: Outcome Assessment</a:t>
            </a:r>
          </a:p>
        </p:txBody>
      </p:sp>
      <p:sp>
        <p:nvSpPr>
          <p:cNvPr id="3" name="Content Placeholder 2">
            <a:extLst>
              <a:ext uri="{FF2B5EF4-FFF2-40B4-BE49-F238E27FC236}">
                <a16:creationId xmlns:a16="http://schemas.microsoft.com/office/drawing/2014/main" id="{587E08D1-5576-4D19-B14C-A9EA626FA10D}"/>
              </a:ext>
            </a:extLst>
          </p:cNvPr>
          <p:cNvSpPr>
            <a:spLocks noGrp="1"/>
          </p:cNvSpPr>
          <p:nvPr>
            <p:ph idx="1"/>
          </p:nvPr>
        </p:nvSpPr>
        <p:spPr/>
        <p:txBody>
          <a:bodyPr>
            <a:normAutofit fontScale="92500" lnSpcReduction="10000"/>
          </a:bodyPr>
          <a:lstStyle/>
          <a:p>
            <a:pPr marL="0" indent="0">
              <a:lnSpc>
                <a:spcPct val="120000"/>
              </a:lnSpc>
              <a:spcBef>
                <a:spcPts val="0"/>
              </a:spcBef>
              <a:spcAft>
                <a:spcPts val="600"/>
              </a:spcAft>
              <a:buNone/>
            </a:pPr>
            <a:r>
              <a:rPr lang="en-US" sz="1600" b="1" dirty="0"/>
              <a:t>Action Statement Profile</a:t>
            </a:r>
          </a:p>
          <a:p>
            <a:pPr marL="0" lvl="0" indent="0">
              <a:lnSpc>
                <a:spcPct val="120000"/>
              </a:lnSpc>
              <a:spcBef>
                <a:spcPts val="0"/>
              </a:spcBef>
              <a:spcAft>
                <a:spcPts val="600"/>
              </a:spcAft>
              <a:buNone/>
            </a:pPr>
            <a:r>
              <a:rPr lang="en-US" sz="1400" u="sng" dirty="0"/>
              <a:t>Quality improvement opportunity</a:t>
            </a:r>
            <a:r>
              <a:rPr lang="en-US" sz="1400" dirty="0"/>
              <a:t>: Focus on patient-centered outcome assessment when managing children with OME (National Quality Strategy domain: clinical process/effectiveness)</a:t>
            </a:r>
          </a:p>
          <a:p>
            <a:pPr marL="0" lvl="0" indent="0">
              <a:lnSpc>
                <a:spcPct val="120000"/>
              </a:lnSpc>
              <a:spcBef>
                <a:spcPts val="0"/>
              </a:spcBef>
              <a:spcAft>
                <a:spcPts val="600"/>
              </a:spcAft>
              <a:buNone/>
            </a:pPr>
            <a:r>
              <a:rPr lang="en-US" sz="1400" u="sng" dirty="0"/>
              <a:t>Aggregate  evidence  quality</a:t>
            </a:r>
            <a:r>
              <a:rPr lang="en-US" sz="1400" dirty="0"/>
              <a:t>:  Grade C, randomized trials and before-and-after studies showing resolution, improved hearing, or improved QOL after management of OME</a:t>
            </a:r>
          </a:p>
          <a:p>
            <a:pPr marL="0" lvl="0" indent="0">
              <a:lnSpc>
                <a:spcPct val="120000"/>
              </a:lnSpc>
              <a:spcBef>
                <a:spcPts val="0"/>
              </a:spcBef>
              <a:spcAft>
                <a:spcPts val="600"/>
              </a:spcAft>
              <a:buNone/>
            </a:pPr>
            <a:r>
              <a:rPr lang="en-US" sz="1400" u="sng" dirty="0"/>
              <a:t>Level of confidence in the evidence</a:t>
            </a:r>
            <a:r>
              <a:rPr lang="en-US" sz="1400" dirty="0"/>
              <a:t>: High</a:t>
            </a:r>
          </a:p>
          <a:p>
            <a:pPr marL="0" lvl="0" indent="0">
              <a:lnSpc>
                <a:spcPct val="120000"/>
              </a:lnSpc>
              <a:spcBef>
                <a:spcPts val="0"/>
              </a:spcBef>
              <a:spcAft>
                <a:spcPts val="600"/>
              </a:spcAft>
              <a:buNone/>
            </a:pPr>
            <a:r>
              <a:rPr lang="en-US" sz="1400" u="sng" dirty="0"/>
              <a:t>Benefits-harm assessment</a:t>
            </a:r>
            <a:r>
              <a:rPr lang="en-US" sz="1400" dirty="0"/>
              <a:t>: Predominance of benefit over harm</a:t>
            </a:r>
          </a:p>
          <a:p>
            <a:pPr marL="0" lvl="0" indent="0">
              <a:lnSpc>
                <a:spcPct val="120000"/>
              </a:lnSpc>
              <a:spcBef>
                <a:spcPts val="0"/>
              </a:spcBef>
              <a:spcAft>
                <a:spcPts val="600"/>
              </a:spcAft>
              <a:buNone/>
            </a:pPr>
            <a:r>
              <a:rPr lang="en-US" sz="1400" u="sng" dirty="0"/>
              <a:t>Value judgments</a:t>
            </a:r>
            <a:r>
              <a:rPr lang="en-US" sz="1400" dirty="0"/>
              <a:t>: None</a:t>
            </a:r>
          </a:p>
          <a:p>
            <a:pPr marL="0" lvl="0" indent="0">
              <a:lnSpc>
                <a:spcPct val="120000"/>
              </a:lnSpc>
              <a:spcBef>
                <a:spcPts val="0"/>
              </a:spcBef>
              <a:spcAft>
                <a:spcPts val="600"/>
              </a:spcAft>
              <a:buNone/>
            </a:pPr>
            <a:r>
              <a:rPr lang="en-US" sz="1400" u="sng" dirty="0"/>
              <a:t>Intentional vagueness</a:t>
            </a:r>
            <a:r>
              <a:rPr lang="en-US" sz="1400" dirty="0"/>
              <a:t>: The time frame for assessing outcome is not stated; the method of demonstrating OME resolution (otoscopy or tympanometry) is at the discretion of the clinician.</a:t>
            </a:r>
          </a:p>
          <a:p>
            <a:pPr marL="0" lvl="0" indent="0">
              <a:lnSpc>
                <a:spcPct val="120000"/>
              </a:lnSpc>
              <a:spcBef>
                <a:spcPts val="0"/>
              </a:spcBef>
              <a:spcAft>
                <a:spcPts val="600"/>
              </a:spcAft>
              <a:buNone/>
            </a:pPr>
            <a:r>
              <a:rPr lang="en-US" sz="1400" u="sng" dirty="0"/>
              <a:t>Role of patient preferences</a:t>
            </a:r>
            <a:r>
              <a:rPr lang="en-US" sz="1400" dirty="0"/>
              <a:t>: Small</a:t>
            </a:r>
          </a:p>
          <a:p>
            <a:pPr marL="0" lvl="0" indent="0">
              <a:lnSpc>
                <a:spcPct val="120000"/>
              </a:lnSpc>
              <a:spcBef>
                <a:spcPts val="0"/>
              </a:spcBef>
              <a:spcAft>
                <a:spcPts val="600"/>
              </a:spcAft>
              <a:buNone/>
            </a:pPr>
            <a:r>
              <a:rPr lang="en-US" sz="1400" u="sng" dirty="0"/>
              <a:t>Exceptions</a:t>
            </a:r>
            <a:r>
              <a:rPr lang="en-US" sz="1400" dirty="0"/>
              <a:t>: None</a:t>
            </a:r>
          </a:p>
          <a:p>
            <a:pPr marL="0" lvl="0" indent="0">
              <a:lnSpc>
                <a:spcPct val="120000"/>
              </a:lnSpc>
              <a:spcBef>
                <a:spcPts val="0"/>
              </a:spcBef>
              <a:spcAft>
                <a:spcPts val="600"/>
              </a:spcAft>
              <a:buNone/>
            </a:pPr>
            <a:r>
              <a:rPr lang="en-US" sz="1400" u="sng" dirty="0"/>
              <a:t>Policy level:</a:t>
            </a:r>
            <a:r>
              <a:rPr lang="en-US" sz="1400" dirty="0"/>
              <a:t> Recommendation</a:t>
            </a:r>
          </a:p>
          <a:p>
            <a:pPr marL="0" lvl="0" indent="0">
              <a:lnSpc>
                <a:spcPct val="120000"/>
              </a:lnSpc>
              <a:spcBef>
                <a:spcPts val="0"/>
              </a:spcBef>
              <a:spcAft>
                <a:spcPts val="600"/>
              </a:spcAft>
              <a:buNone/>
            </a:pPr>
            <a:r>
              <a:rPr lang="en-US" sz="1400" u="sng" dirty="0"/>
              <a:t>Differences of opinion</a:t>
            </a:r>
            <a:r>
              <a:rPr lang="en-US" sz="1400" dirty="0"/>
              <a:t>: None</a:t>
            </a:r>
          </a:p>
        </p:txBody>
      </p:sp>
    </p:spTree>
    <p:extLst>
      <p:ext uri="{BB962C8B-B14F-4D97-AF65-F5344CB8AC3E}">
        <p14:creationId xmlns:p14="http://schemas.microsoft.com/office/powerpoint/2010/main" val="39694336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D9E11-3A98-42E0-ABAD-9B871208142E}"/>
              </a:ext>
            </a:extLst>
          </p:cNvPr>
          <p:cNvSpPr>
            <a:spLocks noGrp="1"/>
          </p:cNvSpPr>
          <p:nvPr>
            <p:ph type="title"/>
          </p:nvPr>
        </p:nvSpPr>
        <p:spPr/>
        <p:txBody>
          <a:bodyPr/>
          <a:lstStyle/>
          <a:p>
            <a:r>
              <a:rPr lang="en-US" dirty="0"/>
              <a:t>In Summary</a:t>
            </a:r>
          </a:p>
        </p:txBody>
      </p:sp>
      <p:pic>
        <p:nvPicPr>
          <p:cNvPr id="4" name="table">
            <a:extLst>
              <a:ext uri="{FF2B5EF4-FFF2-40B4-BE49-F238E27FC236}">
                <a16:creationId xmlns:a16="http://schemas.microsoft.com/office/drawing/2014/main" id="{F2EB0294-8494-45AF-A167-8DCBF063E03C}"/>
              </a:ext>
            </a:extLst>
          </p:cNvPr>
          <p:cNvPicPr>
            <a:picLocks noGrp="1" noChangeAspect="1"/>
          </p:cNvPicPr>
          <p:nvPr>
            <p:ph idx="1"/>
          </p:nvPr>
        </p:nvPicPr>
        <p:blipFill>
          <a:blip r:embed="rId2"/>
          <a:stretch>
            <a:fillRect/>
          </a:stretch>
        </p:blipFill>
        <p:spPr>
          <a:xfrm>
            <a:off x="2703006" y="1344409"/>
            <a:ext cx="6785987" cy="4503254"/>
          </a:xfrm>
          <a:prstGeom prst="rect">
            <a:avLst/>
          </a:prstGeom>
        </p:spPr>
      </p:pic>
    </p:spTree>
    <p:extLst>
      <p:ext uri="{BB962C8B-B14F-4D97-AF65-F5344CB8AC3E}">
        <p14:creationId xmlns:p14="http://schemas.microsoft.com/office/powerpoint/2010/main" val="1530291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0DF47-A8C2-4E70-87AF-39D69B6238CF}"/>
              </a:ext>
            </a:extLst>
          </p:cNvPr>
          <p:cNvSpPr>
            <a:spLocks noGrp="1"/>
          </p:cNvSpPr>
          <p:nvPr>
            <p:ph type="title"/>
          </p:nvPr>
        </p:nvSpPr>
        <p:spPr/>
        <p:txBody>
          <a:bodyPr/>
          <a:lstStyle/>
          <a:p>
            <a:r>
              <a:rPr lang="en-US" dirty="0"/>
              <a:t>In Summary (cont’d)</a:t>
            </a:r>
          </a:p>
        </p:txBody>
      </p:sp>
      <p:pic>
        <p:nvPicPr>
          <p:cNvPr id="4" name="table">
            <a:extLst>
              <a:ext uri="{FF2B5EF4-FFF2-40B4-BE49-F238E27FC236}">
                <a16:creationId xmlns:a16="http://schemas.microsoft.com/office/drawing/2014/main" id="{DDB06C01-F802-45C1-8F0A-5350E1889F98}"/>
              </a:ext>
            </a:extLst>
          </p:cNvPr>
          <p:cNvPicPr>
            <a:picLocks noGrp="1" noChangeAspect="1"/>
          </p:cNvPicPr>
          <p:nvPr>
            <p:ph idx="1"/>
          </p:nvPr>
        </p:nvPicPr>
        <p:blipFill>
          <a:blip r:embed="rId2"/>
          <a:stretch>
            <a:fillRect/>
          </a:stretch>
        </p:blipFill>
        <p:spPr>
          <a:xfrm>
            <a:off x="2395244" y="1438253"/>
            <a:ext cx="7401511" cy="4456544"/>
          </a:xfrm>
          <a:prstGeom prst="rect">
            <a:avLst/>
          </a:prstGeom>
        </p:spPr>
      </p:pic>
    </p:spTree>
    <p:extLst>
      <p:ext uri="{BB962C8B-B14F-4D97-AF65-F5344CB8AC3E}">
        <p14:creationId xmlns:p14="http://schemas.microsoft.com/office/powerpoint/2010/main" val="3421163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CAC71-4ECE-4E78-B361-931E29935A99}"/>
              </a:ext>
            </a:extLst>
          </p:cNvPr>
          <p:cNvSpPr>
            <a:spLocks noGrp="1"/>
          </p:cNvSpPr>
          <p:nvPr>
            <p:ph type="title"/>
          </p:nvPr>
        </p:nvSpPr>
        <p:spPr/>
        <p:txBody>
          <a:bodyPr/>
          <a:lstStyle/>
          <a:p>
            <a:r>
              <a:rPr lang="en-US" dirty="0"/>
              <a:t>Research Needs</a:t>
            </a:r>
          </a:p>
        </p:txBody>
      </p:sp>
      <p:sp>
        <p:nvSpPr>
          <p:cNvPr id="3" name="Content Placeholder 2">
            <a:extLst>
              <a:ext uri="{FF2B5EF4-FFF2-40B4-BE49-F238E27FC236}">
                <a16:creationId xmlns:a16="http://schemas.microsoft.com/office/drawing/2014/main" id="{ABEC27AE-BF1B-447D-81FC-4A2FC257617C}"/>
              </a:ext>
            </a:extLst>
          </p:cNvPr>
          <p:cNvSpPr>
            <a:spLocks noGrp="1"/>
          </p:cNvSpPr>
          <p:nvPr>
            <p:ph idx="1"/>
          </p:nvPr>
        </p:nvSpPr>
        <p:spPr/>
        <p:txBody>
          <a:bodyPr>
            <a:noAutofit/>
          </a:bodyPr>
          <a:lstStyle/>
          <a:p>
            <a:pPr marL="0" indent="0">
              <a:lnSpc>
                <a:spcPct val="120000"/>
              </a:lnSpc>
              <a:spcBef>
                <a:spcPts val="0"/>
              </a:spcBef>
              <a:spcAft>
                <a:spcPts val="600"/>
              </a:spcAft>
              <a:buNone/>
            </a:pPr>
            <a:r>
              <a:rPr lang="en-US" sz="1400" b="1" dirty="0"/>
              <a:t>Diagnosis</a:t>
            </a:r>
            <a:r>
              <a:rPr lang="en-US" sz="1400" dirty="0"/>
              <a:t> </a:t>
            </a:r>
          </a:p>
          <a:p>
            <a:pPr marL="342900" lvl="0" indent="-342900">
              <a:lnSpc>
                <a:spcPct val="120000"/>
              </a:lnSpc>
              <a:spcBef>
                <a:spcPts val="0"/>
              </a:spcBef>
              <a:spcAft>
                <a:spcPts val="600"/>
              </a:spcAft>
              <a:buFont typeface="+mj-lt"/>
              <a:buAutoNum type="arabicPeriod"/>
            </a:pPr>
            <a:r>
              <a:rPr lang="en-US" sz="1400" dirty="0"/>
              <a:t>Further standardize the definition of OME and distinctions with regard to fluid from varying etiologies.</a:t>
            </a:r>
          </a:p>
          <a:p>
            <a:pPr marL="342900" lvl="0" indent="-342900">
              <a:lnSpc>
                <a:spcPct val="120000"/>
              </a:lnSpc>
              <a:spcBef>
                <a:spcPts val="0"/>
              </a:spcBef>
              <a:spcAft>
                <a:spcPts val="600"/>
              </a:spcAft>
              <a:buFont typeface="+mj-lt"/>
              <a:buAutoNum type="arabicPeriod"/>
            </a:pPr>
            <a:r>
              <a:rPr lang="en-US" sz="1400" dirty="0"/>
              <a:t>Assess the performance characteristics of pneumatic otoscopy as a diagnostic test for OME when performed by primary care physicians and advanced practice nurses in the routine office setting.</a:t>
            </a:r>
          </a:p>
          <a:p>
            <a:pPr marL="342900" lvl="0" indent="-342900">
              <a:lnSpc>
                <a:spcPct val="120000"/>
              </a:lnSpc>
              <a:spcBef>
                <a:spcPts val="0"/>
              </a:spcBef>
              <a:spcAft>
                <a:spcPts val="600"/>
              </a:spcAft>
              <a:buFont typeface="+mj-lt"/>
              <a:buAutoNum type="arabicPeriod"/>
            </a:pPr>
            <a:r>
              <a:rPr lang="en-US" sz="1400" dirty="0"/>
              <a:t>Determine the optimal methods for teaching pneumatic otoscopy to residents and clinicians.</a:t>
            </a:r>
          </a:p>
          <a:p>
            <a:pPr marL="342900" lvl="0" indent="-342900">
              <a:lnSpc>
                <a:spcPct val="120000"/>
              </a:lnSpc>
              <a:spcBef>
                <a:spcPts val="0"/>
              </a:spcBef>
              <a:spcAft>
                <a:spcPts val="600"/>
              </a:spcAft>
              <a:buFont typeface="+mj-lt"/>
              <a:buAutoNum type="arabicPeriod"/>
            </a:pPr>
            <a:r>
              <a:rPr lang="en-US" sz="1400" dirty="0"/>
              <a:t>Develop a brief, reliable, objective method for diagnosing OME, beyond pneumatic otoscopy.</a:t>
            </a:r>
          </a:p>
          <a:p>
            <a:pPr marL="342900" lvl="0" indent="-342900">
              <a:lnSpc>
                <a:spcPct val="120000"/>
              </a:lnSpc>
              <a:spcBef>
                <a:spcPts val="0"/>
              </a:spcBef>
              <a:spcAft>
                <a:spcPts val="600"/>
              </a:spcAft>
              <a:buFont typeface="+mj-lt"/>
              <a:buAutoNum type="arabicPeriod"/>
            </a:pPr>
            <a:r>
              <a:rPr lang="en-US" sz="1400" dirty="0"/>
              <a:t>Develop cost-effective tympanometry that facilitates testing in non-audiology settings.</a:t>
            </a:r>
          </a:p>
          <a:p>
            <a:pPr marL="342900" lvl="0" indent="-342900">
              <a:lnSpc>
                <a:spcPct val="120000"/>
              </a:lnSpc>
              <a:spcBef>
                <a:spcPts val="0"/>
              </a:spcBef>
              <a:spcAft>
                <a:spcPts val="600"/>
              </a:spcAft>
              <a:buFont typeface="+mj-lt"/>
              <a:buAutoNum type="arabicPeriod"/>
            </a:pPr>
            <a:r>
              <a:rPr lang="en-US" sz="1400" dirty="0"/>
              <a:t>Develop a classification method for identifying the presence of OME for practical use by clinicians that is based on quantifiable </a:t>
            </a:r>
            <a:r>
              <a:rPr lang="en-US" sz="1400" dirty="0" err="1"/>
              <a:t>tympanometric</a:t>
            </a:r>
            <a:r>
              <a:rPr lang="en-US" sz="1400" dirty="0"/>
              <a:t> characteristics.</a:t>
            </a:r>
          </a:p>
          <a:p>
            <a:pPr marL="342900" lvl="0" indent="-342900">
              <a:lnSpc>
                <a:spcPct val="120000"/>
              </a:lnSpc>
              <a:spcBef>
                <a:spcPts val="0"/>
              </a:spcBef>
              <a:spcAft>
                <a:spcPts val="600"/>
              </a:spcAft>
              <a:buFont typeface="+mj-lt"/>
              <a:buAutoNum type="arabicPeriod"/>
            </a:pPr>
            <a:r>
              <a:rPr lang="en-US" sz="1400" dirty="0"/>
              <a:t>Assess the usefulness of algorithms combining pneumatic otoscopy and tympanometry for detecting OME in clinical practice.</a:t>
            </a:r>
          </a:p>
          <a:p>
            <a:pPr marL="342900" lvl="0" indent="-342900">
              <a:lnSpc>
                <a:spcPct val="120000"/>
              </a:lnSpc>
              <a:spcBef>
                <a:spcPts val="0"/>
              </a:spcBef>
              <a:spcAft>
                <a:spcPts val="600"/>
              </a:spcAft>
              <a:buFont typeface="+mj-lt"/>
              <a:buAutoNum type="arabicPeriod"/>
            </a:pPr>
            <a:r>
              <a:rPr lang="en-US" sz="1400" dirty="0"/>
              <a:t>Conduct additional validating cohort studies of acoustic reflectometry as a diagnostic method for OME, particularly in children younger than 2 years.</a:t>
            </a:r>
          </a:p>
        </p:txBody>
      </p:sp>
    </p:spTree>
    <p:extLst>
      <p:ext uri="{BB962C8B-B14F-4D97-AF65-F5344CB8AC3E}">
        <p14:creationId xmlns:p14="http://schemas.microsoft.com/office/powerpoint/2010/main" val="613120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CAC71-4ECE-4E78-B361-931E29935A99}"/>
              </a:ext>
            </a:extLst>
          </p:cNvPr>
          <p:cNvSpPr>
            <a:spLocks noGrp="1"/>
          </p:cNvSpPr>
          <p:nvPr>
            <p:ph type="title"/>
          </p:nvPr>
        </p:nvSpPr>
        <p:spPr/>
        <p:txBody>
          <a:bodyPr/>
          <a:lstStyle/>
          <a:p>
            <a:r>
              <a:rPr lang="en-US" dirty="0"/>
              <a:t>Research Needs (cont’d)</a:t>
            </a:r>
          </a:p>
        </p:txBody>
      </p:sp>
      <p:sp>
        <p:nvSpPr>
          <p:cNvPr id="3" name="Content Placeholder 2">
            <a:extLst>
              <a:ext uri="{FF2B5EF4-FFF2-40B4-BE49-F238E27FC236}">
                <a16:creationId xmlns:a16="http://schemas.microsoft.com/office/drawing/2014/main" id="{ABEC27AE-BF1B-447D-81FC-4A2FC257617C}"/>
              </a:ext>
            </a:extLst>
          </p:cNvPr>
          <p:cNvSpPr>
            <a:spLocks noGrp="1"/>
          </p:cNvSpPr>
          <p:nvPr>
            <p:ph idx="1"/>
          </p:nvPr>
        </p:nvSpPr>
        <p:spPr>
          <a:xfrm>
            <a:off x="838200" y="1825625"/>
            <a:ext cx="10515600" cy="3956610"/>
          </a:xfrm>
        </p:spPr>
        <p:txBody>
          <a:bodyPr>
            <a:normAutofit/>
          </a:bodyPr>
          <a:lstStyle/>
          <a:p>
            <a:pPr marL="0" indent="0">
              <a:spcBef>
                <a:spcPts val="0"/>
              </a:spcBef>
              <a:spcAft>
                <a:spcPts val="600"/>
              </a:spcAft>
              <a:buNone/>
            </a:pPr>
            <a:r>
              <a:rPr lang="en-US" sz="1800" b="1" dirty="0"/>
              <a:t>Newborn Hearing Screen</a:t>
            </a:r>
            <a:endParaRPr lang="en-US" sz="1800" dirty="0"/>
          </a:p>
          <a:p>
            <a:pPr marL="342900" lvl="0" indent="-342900">
              <a:spcBef>
                <a:spcPts val="0"/>
              </a:spcBef>
              <a:spcAft>
                <a:spcPts val="600"/>
              </a:spcAft>
              <a:buFont typeface="+mj-lt"/>
              <a:buAutoNum type="arabicPeriod"/>
            </a:pPr>
            <a:r>
              <a:rPr lang="en-US" sz="1800" dirty="0"/>
              <a:t>Determine whether neonatal middle ear fluid has a differential rate of resolution or natural history than fluid in older infants and children.</a:t>
            </a:r>
          </a:p>
          <a:p>
            <a:pPr marL="342900" lvl="0" indent="-342900">
              <a:spcBef>
                <a:spcPts val="0"/>
              </a:spcBef>
              <a:spcAft>
                <a:spcPts val="600"/>
              </a:spcAft>
              <a:buFont typeface="+mj-lt"/>
              <a:buAutoNum type="arabicPeriod"/>
            </a:pPr>
            <a:r>
              <a:rPr lang="en-US" sz="1800" dirty="0"/>
              <a:t>Optimization of counseling to maximize rates of return for follow-up for those who fail neonatal hearing screening and have OME. </a:t>
            </a:r>
          </a:p>
          <a:p>
            <a:pPr lvl="0">
              <a:spcBef>
                <a:spcPts val="0"/>
              </a:spcBef>
              <a:spcAft>
                <a:spcPts val="600"/>
              </a:spcAft>
            </a:pPr>
            <a:endParaRPr lang="en-US" sz="1800" dirty="0"/>
          </a:p>
          <a:p>
            <a:pPr marL="0" indent="0">
              <a:spcBef>
                <a:spcPts val="0"/>
              </a:spcBef>
              <a:spcAft>
                <a:spcPts val="600"/>
              </a:spcAft>
              <a:buNone/>
            </a:pPr>
            <a:r>
              <a:rPr lang="en-US" sz="1800" b="1" dirty="0"/>
              <a:t>At-risk Children</a:t>
            </a:r>
            <a:endParaRPr lang="en-US" sz="1800" dirty="0"/>
          </a:p>
          <a:p>
            <a:pPr marL="342900" lvl="0" indent="-342900">
              <a:spcBef>
                <a:spcPts val="0"/>
              </a:spcBef>
              <a:spcAft>
                <a:spcPts val="600"/>
              </a:spcAft>
              <a:buFont typeface="+mj-lt"/>
              <a:buAutoNum type="arabicPeriod"/>
            </a:pPr>
            <a:r>
              <a:rPr lang="en-US" sz="1800" dirty="0"/>
              <a:t>Better define the child with OME who is at risk for speech, language, and learning problems.</a:t>
            </a:r>
          </a:p>
          <a:p>
            <a:pPr marL="342900" lvl="0" indent="-342900">
              <a:spcBef>
                <a:spcPts val="0"/>
              </a:spcBef>
              <a:spcAft>
                <a:spcPts val="600"/>
              </a:spcAft>
              <a:buFont typeface="+mj-lt"/>
              <a:buAutoNum type="arabicPeriod"/>
            </a:pPr>
            <a:r>
              <a:rPr lang="en-US" sz="1800" dirty="0"/>
              <a:t>Conduct large, multicenter observational cohort studies to identify the child at risk who is most susceptible to potential adverse sequelae of OME.</a:t>
            </a:r>
          </a:p>
          <a:p>
            <a:pPr marL="342900" lvl="0" indent="-342900">
              <a:spcBef>
                <a:spcPts val="0"/>
              </a:spcBef>
              <a:spcAft>
                <a:spcPts val="600"/>
              </a:spcAft>
              <a:buFont typeface="+mj-lt"/>
              <a:buAutoNum type="arabicPeriod"/>
            </a:pPr>
            <a:r>
              <a:rPr lang="en-US" sz="1800" dirty="0"/>
              <a:t>Conduct large, multicenter observational cohort studies to analyze outcomes achieved with alternative management strategies for OME in children at risk.</a:t>
            </a:r>
          </a:p>
        </p:txBody>
      </p:sp>
    </p:spTree>
    <p:extLst>
      <p:ext uri="{BB962C8B-B14F-4D97-AF65-F5344CB8AC3E}">
        <p14:creationId xmlns:p14="http://schemas.microsoft.com/office/powerpoint/2010/main" val="19968076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CAC71-4ECE-4E78-B361-931E29935A99}"/>
              </a:ext>
            </a:extLst>
          </p:cNvPr>
          <p:cNvSpPr>
            <a:spLocks noGrp="1"/>
          </p:cNvSpPr>
          <p:nvPr>
            <p:ph type="title"/>
          </p:nvPr>
        </p:nvSpPr>
        <p:spPr/>
        <p:txBody>
          <a:bodyPr/>
          <a:lstStyle/>
          <a:p>
            <a:r>
              <a:rPr lang="en-US" dirty="0"/>
              <a:t>Research Needs (cont’d)</a:t>
            </a:r>
          </a:p>
        </p:txBody>
      </p:sp>
      <p:sp>
        <p:nvSpPr>
          <p:cNvPr id="3" name="Content Placeholder 2">
            <a:extLst>
              <a:ext uri="{FF2B5EF4-FFF2-40B4-BE49-F238E27FC236}">
                <a16:creationId xmlns:a16="http://schemas.microsoft.com/office/drawing/2014/main" id="{ABEC27AE-BF1B-447D-81FC-4A2FC257617C}"/>
              </a:ext>
            </a:extLst>
          </p:cNvPr>
          <p:cNvSpPr>
            <a:spLocks noGrp="1"/>
          </p:cNvSpPr>
          <p:nvPr>
            <p:ph idx="1"/>
          </p:nvPr>
        </p:nvSpPr>
        <p:spPr/>
        <p:txBody>
          <a:bodyPr>
            <a:normAutofit/>
          </a:bodyPr>
          <a:lstStyle/>
          <a:p>
            <a:pPr marL="0" indent="0">
              <a:spcBef>
                <a:spcPts val="0"/>
              </a:spcBef>
              <a:spcAft>
                <a:spcPts val="600"/>
              </a:spcAft>
              <a:buNone/>
            </a:pPr>
            <a:r>
              <a:rPr lang="en-US" sz="1800" b="1" dirty="0"/>
              <a:t>Watchful Waiting</a:t>
            </a:r>
            <a:endParaRPr lang="en-US" sz="1800" dirty="0"/>
          </a:p>
          <a:p>
            <a:pPr marL="342900" lvl="0" indent="-342900">
              <a:spcBef>
                <a:spcPts val="0"/>
              </a:spcBef>
              <a:spcAft>
                <a:spcPts val="600"/>
              </a:spcAft>
              <a:buFont typeface="+mj-lt"/>
              <a:buAutoNum type="arabicPeriod"/>
            </a:pPr>
            <a:r>
              <a:rPr lang="en-US" sz="1800" dirty="0"/>
              <a:t>Define the anticipated rate of spontaneous resolution of OME in infants and young children (existing data are limited primarily to children aged 2 years or older).</a:t>
            </a:r>
          </a:p>
          <a:p>
            <a:pPr marL="342900" lvl="0" indent="-342900">
              <a:spcBef>
                <a:spcPts val="0"/>
              </a:spcBef>
              <a:spcAft>
                <a:spcPts val="600"/>
              </a:spcAft>
              <a:buFont typeface="+mj-lt"/>
              <a:buAutoNum type="arabicPeriod"/>
            </a:pPr>
            <a:r>
              <a:rPr lang="en-US" sz="1800" dirty="0"/>
              <a:t>Conduct large-scale, prospective cohort studies to obtain current data on the spontaneous resolution of newly diagnosed OME of unknown prior duration (existing data are primarily from the late 1970s and early 1980s).</a:t>
            </a:r>
          </a:p>
          <a:p>
            <a:pPr marL="342900" lvl="0" indent="-342900">
              <a:spcBef>
                <a:spcPts val="0"/>
              </a:spcBef>
              <a:spcAft>
                <a:spcPts val="600"/>
              </a:spcAft>
              <a:buFont typeface="+mj-lt"/>
              <a:buAutoNum type="arabicPeriod"/>
            </a:pPr>
            <a:r>
              <a:rPr lang="en-US" sz="1800" dirty="0"/>
              <a:t>Develop prognostic indicators to identify the best candidates for watchful waiting.</a:t>
            </a:r>
          </a:p>
          <a:p>
            <a:pPr marL="342900" lvl="0" indent="-342900">
              <a:spcBef>
                <a:spcPts val="0"/>
              </a:spcBef>
              <a:spcAft>
                <a:spcPts val="600"/>
              </a:spcAft>
              <a:buFont typeface="+mj-lt"/>
              <a:buAutoNum type="arabicPeriod"/>
            </a:pPr>
            <a:r>
              <a:rPr lang="en-US" sz="1800" dirty="0"/>
              <a:t>Determine if the lack of impact from prompt insertion of tympanostomy tubes on speech and language outcomes seen in asymptomatic young children with OME identified by screening or intense surveillance can be generalized to older children with OME or to symptomatic children with OME referred for evaluation.</a:t>
            </a:r>
          </a:p>
          <a:p>
            <a:pPr marL="342900" lvl="0" indent="-342900">
              <a:spcBef>
                <a:spcPts val="0"/>
              </a:spcBef>
              <a:spcAft>
                <a:spcPts val="600"/>
              </a:spcAft>
              <a:buFont typeface="+mj-lt"/>
              <a:buAutoNum type="arabicPeriod"/>
            </a:pPr>
            <a:r>
              <a:rPr lang="en-US" sz="1800" dirty="0"/>
              <a:t>Determine whether children with an OME duration exceeding 1-2 years have an increased risk of hearing loss, balance problems, discomfort, or other findings that would prompt intervention.</a:t>
            </a:r>
          </a:p>
        </p:txBody>
      </p:sp>
    </p:spTree>
    <p:extLst>
      <p:ext uri="{BB962C8B-B14F-4D97-AF65-F5344CB8AC3E}">
        <p14:creationId xmlns:p14="http://schemas.microsoft.com/office/powerpoint/2010/main" val="13749375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CAC71-4ECE-4E78-B361-931E29935A99}"/>
              </a:ext>
            </a:extLst>
          </p:cNvPr>
          <p:cNvSpPr>
            <a:spLocks noGrp="1"/>
          </p:cNvSpPr>
          <p:nvPr>
            <p:ph type="title"/>
          </p:nvPr>
        </p:nvSpPr>
        <p:spPr/>
        <p:txBody>
          <a:bodyPr/>
          <a:lstStyle/>
          <a:p>
            <a:r>
              <a:rPr lang="en-US" dirty="0"/>
              <a:t>Research Needs (cont’d)</a:t>
            </a:r>
          </a:p>
        </p:txBody>
      </p:sp>
      <p:sp>
        <p:nvSpPr>
          <p:cNvPr id="3" name="Content Placeholder 2">
            <a:extLst>
              <a:ext uri="{FF2B5EF4-FFF2-40B4-BE49-F238E27FC236}">
                <a16:creationId xmlns:a16="http://schemas.microsoft.com/office/drawing/2014/main" id="{ABEC27AE-BF1B-447D-81FC-4A2FC257617C}"/>
              </a:ext>
            </a:extLst>
          </p:cNvPr>
          <p:cNvSpPr>
            <a:spLocks noGrp="1"/>
          </p:cNvSpPr>
          <p:nvPr>
            <p:ph idx="1"/>
          </p:nvPr>
        </p:nvSpPr>
        <p:spPr/>
        <p:txBody>
          <a:bodyPr>
            <a:normAutofit/>
          </a:bodyPr>
          <a:lstStyle/>
          <a:p>
            <a:pPr marL="0" indent="0">
              <a:lnSpc>
                <a:spcPct val="100000"/>
              </a:lnSpc>
              <a:spcBef>
                <a:spcPts val="0"/>
              </a:spcBef>
              <a:spcAft>
                <a:spcPts val="600"/>
              </a:spcAft>
              <a:buNone/>
            </a:pPr>
            <a:r>
              <a:rPr lang="en-US" sz="1800" b="1" dirty="0"/>
              <a:t>Watchful  Waiting</a:t>
            </a:r>
            <a:endParaRPr lang="en-US" sz="1800" dirty="0"/>
          </a:p>
          <a:p>
            <a:pPr marL="342900" lvl="0" indent="-342900">
              <a:lnSpc>
                <a:spcPct val="100000"/>
              </a:lnSpc>
              <a:spcBef>
                <a:spcPts val="0"/>
              </a:spcBef>
              <a:spcAft>
                <a:spcPts val="600"/>
              </a:spcAft>
              <a:buFont typeface="+mj-lt"/>
              <a:buAutoNum type="arabicPeriod" startAt="6"/>
            </a:pPr>
            <a:r>
              <a:rPr lang="en-US" sz="1800" dirty="0"/>
              <a:t>Define straightforward and efficient metrics to elucidate OME-related vestibular disturbance in patients too young to articulate related symptoms. Develop better tools for monitoring children with OME, suitable for routine clinical care.</a:t>
            </a:r>
          </a:p>
          <a:p>
            <a:pPr marL="342900" lvl="0" indent="-342900">
              <a:lnSpc>
                <a:spcPct val="100000"/>
              </a:lnSpc>
              <a:spcBef>
                <a:spcPts val="0"/>
              </a:spcBef>
              <a:spcAft>
                <a:spcPts val="600"/>
              </a:spcAft>
              <a:buFont typeface="+mj-lt"/>
              <a:buAutoNum type="arabicPeriod" startAt="6"/>
            </a:pPr>
            <a:r>
              <a:rPr lang="en-US" sz="1800" dirty="0"/>
              <a:t>Assess the value of new strategies for monitoring OME, such as acoustic reflectometry performed at home by the parent or caregiver.</a:t>
            </a:r>
          </a:p>
          <a:p>
            <a:pPr marL="342900" lvl="0" indent="-342900">
              <a:lnSpc>
                <a:spcPct val="100000"/>
              </a:lnSpc>
              <a:spcBef>
                <a:spcPts val="0"/>
              </a:spcBef>
              <a:spcAft>
                <a:spcPts val="600"/>
              </a:spcAft>
              <a:buFont typeface="+mj-lt"/>
              <a:buAutoNum type="arabicPeriod" startAt="6"/>
            </a:pPr>
            <a:r>
              <a:rPr lang="en-US" sz="1800" dirty="0"/>
              <a:t>Promote early detection of structural abnormalities in the tympanic membrane associated with OME that may require surgery to prevent complications.</a:t>
            </a:r>
          </a:p>
          <a:p>
            <a:pPr marL="342900" lvl="0" indent="-342900">
              <a:lnSpc>
                <a:spcPct val="100000"/>
              </a:lnSpc>
              <a:spcBef>
                <a:spcPts val="0"/>
              </a:spcBef>
              <a:spcAft>
                <a:spcPts val="600"/>
              </a:spcAft>
              <a:buFont typeface="+mj-lt"/>
              <a:buAutoNum type="arabicPeriod" startAt="6"/>
            </a:pPr>
            <a:r>
              <a:rPr lang="en-US" sz="1800" dirty="0"/>
              <a:t>Clarify and quantify the role of parent or caregiver education, socioeconomic status, and quality of the caregiving environment as modifiers of OME developmental outcomes.</a:t>
            </a:r>
          </a:p>
          <a:p>
            <a:pPr marL="342900" lvl="0" indent="-342900">
              <a:lnSpc>
                <a:spcPct val="100000"/>
              </a:lnSpc>
              <a:spcBef>
                <a:spcPts val="0"/>
              </a:spcBef>
              <a:spcAft>
                <a:spcPts val="600"/>
              </a:spcAft>
              <a:buFont typeface="+mj-lt"/>
              <a:buAutoNum type="arabicPeriod" startAt="6"/>
            </a:pPr>
            <a:r>
              <a:rPr lang="en-US" sz="1800" dirty="0"/>
              <a:t>Develop methods for minimizing loss to follow-up during OME watchful waiting.</a:t>
            </a:r>
          </a:p>
        </p:txBody>
      </p:sp>
    </p:spTree>
    <p:extLst>
      <p:ext uri="{BB962C8B-B14F-4D97-AF65-F5344CB8AC3E}">
        <p14:creationId xmlns:p14="http://schemas.microsoft.com/office/powerpoint/2010/main" val="3889443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F0D0F-0CD3-4E36-9BCE-5FEFB48D7EAF}"/>
              </a:ext>
            </a:extLst>
          </p:cNvPr>
          <p:cNvSpPr>
            <a:spLocks noGrp="1"/>
          </p:cNvSpPr>
          <p:nvPr>
            <p:ph type="title"/>
          </p:nvPr>
        </p:nvSpPr>
        <p:spPr/>
        <p:txBody>
          <a:bodyPr/>
          <a:lstStyle/>
          <a:p>
            <a:r>
              <a:rPr lang="en-US" dirty="0"/>
              <a:t>CPG Goals</a:t>
            </a:r>
          </a:p>
        </p:txBody>
      </p:sp>
      <p:sp>
        <p:nvSpPr>
          <p:cNvPr id="3" name="Content Placeholder 2">
            <a:extLst>
              <a:ext uri="{FF2B5EF4-FFF2-40B4-BE49-F238E27FC236}">
                <a16:creationId xmlns:a16="http://schemas.microsoft.com/office/drawing/2014/main" id="{73DC1DFF-BC56-4999-8A0A-2DBA029B16A0}"/>
              </a:ext>
            </a:extLst>
          </p:cNvPr>
          <p:cNvSpPr>
            <a:spLocks noGrp="1"/>
          </p:cNvSpPr>
          <p:nvPr>
            <p:ph idx="1"/>
          </p:nvPr>
        </p:nvSpPr>
        <p:spPr/>
        <p:txBody>
          <a:bodyPr/>
          <a:lstStyle/>
          <a:p>
            <a:pPr marL="990600" indent="-457200">
              <a:spcBef>
                <a:spcPts val="1200"/>
              </a:spcBef>
              <a:spcAft>
                <a:spcPts val="1200"/>
              </a:spcAft>
              <a:buClr>
                <a:srgbClr val="C0040F"/>
              </a:buClr>
            </a:pPr>
            <a:r>
              <a:rPr lang="en-US" dirty="0"/>
              <a:t>Focus on quality improvement opportunities</a:t>
            </a:r>
          </a:p>
          <a:p>
            <a:pPr marL="990600" indent="-457200">
              <a:spcBef>
                <a:spcPts val="1200"/>
              </a:spcBef>
              <a:spcAft>
                <a:spcPts val="1200"/>
              </a:spcAft>
              <a:buClr>
                <a:srgbClr val="C0040F"/>
              </a:buClr>
            </a:pPr>
            <a:r>
              <a:rPr lang="en-US" dirty="0"/>
              <a:t>Define actionable statements for clinicians regardless of discipline to improve care</a:t>
            </a:r>
          </a:p>
          <a:p>
            <a:pPr marL="990600" indent="-457200">
              <a:spcBef>
                <a:spcPts val="1200"/>
              </a:spcBef>
              <a:spcAft>
                <a:spcPts val="1200"/>
              </a:spcAft>
              <a:buClr>
                <a:srgbClr val="C0040F"/>
              </a:buClr>
            </a:pPr>
            <a:r>
              <a:rPr lang="en-US" dirty="0"/>
              <a:t>The guideline is not intended to be comprehensive</a:t>
            </a:r>
          </a:p>
          <a:p>
            <a:pPr marL="990600" indent="-457200">
              <a:spcBef>
                <a:spcPts val="1200"/>
              </a:spcBef>
              <a:spcAft>
                <a:spcPts val="1200"/>
              </a:spcAft>
              <a:buClr>
                <a:srgbClr val="C0040F"/>
              </a:buClr>
            </a:pPr>
            <a:r>
              <a:rPr lang="en-US" dirty="0"/>
              <a:t>The guideline is not intended to limit or restrict care provided by clinicians to individual patients </a:t>
            </a:r>
          </a:p>
        </p:txBody>
      </p:sp>
    </p:spTree>
    <p:extLst>
      <p:ext uri="{BB962C8B-B14F-4D97-AF65-F5344CB8AC3E}">
        <p14:creationId xmlns:p14="http://schemas.microsoft.com/office/powerpoint/2010/main" val="3476433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CAC71-4ECE-4E78-B361-931E29935A99}"/>
              </a:ext>
            </a:extLst>
          </p:cNvPr>
          <p:cNvSpPr>
            <a:spLocks noGrp="1"/>
          </p:cNvSpPr>
          <p:nvPr>
            <p:ph type="title"/>
          </p:nvPr>
        </p:nvSpPr>
        <p:spPr/>
        <p:txBody>
          <a:bodyPr/>
          <a:lstStyle/>
          <a:p>
            <a:r>
              <a:rPr lang="en-US" dirty="0"/>
              <a:t>Research Needs (cont’d)</a:t>
            </a:r>
          </a:p>
        </p:txBody>
      </p:sp>
      <p:sp>
        <p:nvSpPr>
          <p:cNvPr id="3" name="Content Placeholder 2">
            <a:extLst>
              <a:ext uri="{FF2B5EF4-FFF2-40B4-BE49-F238E27FC236}">
                <a16:creationId xmlns:a16="http://schemas.microsoft.com/office/drawing/2014/main" id="{ABEC27AE-BF1B-447D-81FC-4A2FC257617C}"/>
              </a:ext>
            </a:extLst>
          </p:cNvPr>
          <p:cNvSpPr>
            <a:spLocks noGrp="1"/>
          </p:cNvSpPr>
          <p:nvPr>
            <p:ph idx="1"/>
          </p:nvPr>
        </p:nvSpPr>
        <p:spPr/>
        <p:txBody>
          <a:bodyPr>
            <a:normAutofit/>
          </a:bodyPr>
          <a:lstStyle/>
          <a:p>
            <a:pPr marL="0" indent="0">
              <a:lnSpc>
                <a:spcPct val="100000"/>
              </a:lnSpc>
              <a:spcBef>
                <a:spcPts val="0"/>
              </a:spcBef>
              <a:spcAft>
                <a:spcPts val="600"/>
              </a:spcAft>
              <a:buNone/>
            </a:pPr>
            <a:r>
              <a:rPr lang="en-US" sz="1800" b="1" dirty="0"/>
              <a:t>Medication</a:t>
            </a:r>
            <a:endParaRPr lang="en-US" sz="1800" dirty="0"/>
          </a:p>
          <a:p>
            <a:pPr marL="342900" lvl="0" indent="-342900">
              <a:lnSpc>
                <a:spcPct val="100000"/>
              </a:lnSpc>
              <a:spcBef>
                <a:spcPts val="0"/>
              </a:spcBef>
              <a:spcAft>
                <a:spcPts val="600"/>
              </a:spcAft>
              <a:buFont typeface="+mj-lt"/>
              <a:buAutoNum type="arabicPeriod"/>
            </a:pPr>
            <a:r>
              <a:rPr lang="en-US" sz="1800" dirty="0"/>
              <a:t>Evaluate previously unstudied discrete patient subgroups who may have a differential effect in response to antimicrobials, steroids, antihistamines, or a combination thereof for OME.</a:t>
            </a:r>
          </a:p>
          <a:p>
            <a:pPr marL="342900" lvl="0" indent="-342900">
              <a:lnSpc>
                <a:spcPct val="100000"/>
              </a:lnSpc>
              <a:spcBef>
                <a:spcPts val="0"/>
              </a:spcBef>
              <a:spcAft>
                <a:spcPts val="600"/>
              </a:spcAft>
              <a:buFont typeface="+mj-lt"/>
              <a:buAutoNum type="arabicPeriod"/>
            </a:pPr>
            <a:r>
              <a:rPr lang="en-US" sz="1800" dirty="0"/>
              <a:t>Investigate the lack of efficacy of nasal steroids for OME in relation to their demonstrated capacity to decrease adenoid size.</a:t>
            </a:r>
          </a:p>
          <a:p>
            <a:pPr marL="342900" lvl="0" indent="-342900">
              <a:lnSpc>
                <a:spcPct val="100000"/>
              </a:lnSpc>
              <a:spcBef>
                <a:spcPts val="0"/>
              </a:spcBef>
              <a:spcAft>
                <a:spcPts val="600"/>
              </a:spcAft>
              <a:buFont typeface="+mj-lt"/>
              <a:buAutoNum type="arabicPeriod"/>
            </a:pPr>
            <a:r>
              <a:rPr lang="en-US" sz="1800" dirty="0"/>
              <a:t>Investigate the efficacy of adenoidectomy in children above 4 years of age.</a:t>
            </a:r>
          </a:p>
          <a:p>
            <a:pPr marL="342900" lvl="0" indent="-342900">
              <a:lnSpc>
                <a:spcPct val="100000"/>
              </a:lnSpc>
              <a:spcBef>
                <a:spcPts val="0"/>
              </a:spcBef>
              <a:spcAft>
                <a:spcPts val="600"/>
              </a:spcAft>
              <a:buFont typeface="+mj-lt"/>
              <a:buAutoNum type="arabicPeriod"/>
            </a:pPr>
            <a:r>
              <a:rPr lang="en-US" sz="1800" dirty="0"/>
              <a:t>Investigate the role of mucosal surface biofilms in refractory or recurrent OME and develop targeted interventions.</a:t>
            </a:r>
          </a:p>
        </p:txBody>
      </p:sp>
    </p:spTree>
    <p:extLst>
      <p:ext uri="{BB962C8B-B14F-4D97-AF65-F5344CB8AC3E}">
        <p14:creationId xmlns:p14="http://schemas.microsoft.com/office/powerpoint/2010/main" val="12276431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CAC71-4ECE-4E78-B361-931E29935A99}"/>
              </a:ext>
            </a:extLst>
          </p:cNvPr>
          <p:cNvSpPr>
            <a:spLocks noGrp="1"/>
          </p:cNvSpPr>
          <p:nvPr>
            <p:ph type="title"/>
          </p:nvPr>
        </p:nvSpPr>
        <p:spPr/>
        <p:txBody>
          <a:bodyPr/>
          <a:lstStyle/>
          <a:p>
            <a:r>
              <a:rPr lang="en-US" dirty="0"/>
              <a:t>Research Needs (cont’d)</a:t>
            </a:r>
          </a:p>
        </p:txBody>
      </p:sp>
      <p:sp>
        <p:nvSpPr>
          <p:cNvPr id="3" name="Content Placeholder 2">
            <a:extLst>
              <a:ext uri="{FF2B5EF4-FFF2-40B4-BE49-F238E27FC236}">
                <a16:creationId xmlns:a16="http://schemas.microsoft.com/office/drawing/2014/main" id="{ABEC27AE-BF1B-447D-81FC-4A2FC257617C}"/>
              </a:ext>
            </a:extLst>
          </p:cNvPr>
          <p:cNvSpPr>
            <a:spLocks noGrp="1"/>
          </p:cNvSpPr>
          <p:nvPr>
            <p:ph idx="1"/>
          </p:nvPr>
        </p:nvSpPr>
        <p:spPr/>
        <p:txBody>
          <a:bodyPr>
            <a:noAutofit/>
          </a:bodyPr>
          <a:lstStyle/>
          <a:p>
            <a:pPr marL="0" indent="0">
              <a:lnSpc>
                <a:spcPct val="120000"/>
              </a:lnSpc>
              <a:spcBef>
                <a:spcPts val="0"/>
              </a:spcBef>
              <a:spcAft>
                <a:spcPts val="600"/>
              </a:spcAft>
              <a:buNone/>
            </a:pPr>
            <a:r>
              <a:rPr lang="en-US" sz="1400" b="1" dirty="0"/>
              <a:t>Hearing, Speech, and Language</a:t>
            </a:r>
          </a:p>
          <a:p>
            <a:pPr marL="342900" lvl="0" indent="-342900">
              <a:lnSpc>
                <a:spcPct val="120000"/>
              </a:lnSpc>
              <a:spcBef>
                <a:spcPts val="0"/>
              </a:spcBef>
              <a:spcAft>
                <a:spcPts val="600"/>
              </a:spcAft>
              <a:buFont typeface="+mj-lt"/>
              <a:buAutoNum type="arabicPeriod"/>
            </a:pPr>
            <a:r>
              <a:rPr lang="en-US" sz="1400" dirty="0"/>
              <a:t>Conduct longitudinal studies on the natural history of hearing loss accompanying OME.</a:t>
            </a:r>
          </a:p>
          <a:p>
            <a:pPr marL="342900" lvl="0" indent="-342900">
              <a:lnSpc>
                <a:spcPct val="120000"/>
              </a:lnSpc>
              <a:spcBef>
                <a:spcPts val="0"/>
              </a:spcBef>
              <a:spcAft>
                <a:spcPts val="600"/>
              </a:spcAft>
              <a:buFont typeface="+mj-lt"/>
              <a:buAutoNum type="arabicPeriod"/>
            </a:pPr>
            <a:r>
              <a:rPr lang="en-US" sz="1400" dirty="0"/>
              <a:t>Develop improved methods for describing and quantifying the fluctuations in hearing of children with OME over time.</a:t>
            </a:r>
          </a:p>
          <a:p>
            <a:pPr marL="342900" lvl="0" indent="-342900">
              <a:lnSpc>
                <a:spcPct val="120000"/>
              </a:lnSpc>
              <a:spcBef>
                <a:spcPts val="0"/>
              </a:spcBef>
              <a:spcAft>
                <a:spcPts val="600"/>
              </a:spcAft>
              <a:buFont typeface="+mj-lt"/>
              <a:buAutoNum type="arabicPeriod"/>
            </a:pPr>
            <a:r>
              <a:rPr lang="en-US" sz="1400" dirty="0"/>
              <a:t>Conduct prospective controlled studies on the relation of hearing loss associated with OME to later auditory, speech, language, behavioral, and academic sequelae.</a:t>
            </a:r>
          </a:p>
          <a:p>
            <a:pPr marL="342900" lvl="0" indent="-342900">
              <a:lnSpc>
                <a:spcPct val="120000"/>
              </a:lnSpc>
              <a:spcBef>
                <a:spcPts val="0"/>
              </a:spcBef>
              <a:spcAft>
                <a:spcPts val="600"/>
              </a:spcAft>
              <a:buFont typeface="+mj-lt"/>
              <a:buAutoNum type="arabicPeriod"/>
            </a:pPr>
            <a:r>
              <a:rPr lang="en-US" sz="1400" dirty="0"/>
              <a:t>Develop reliable, brief, objective methods for estimating hearing loss associated with OME.</a:t>
            </a:r>
          </a:p>
          <a:p>
            <a:pPr marL="342900" lvl="0" indent="-342900">
              <a:lnSpc>
                <a:spcPct val="120000"/>
              </a:lnSpc>
              <a:spcBef>
                <a:spcPts val="0"/>
              </a:spcBef>
              <a:spcAft>
                <a:spcPts val="600"/>
              </a:spcAft>
              <a:buFont typeface="+mj-lt"/>
              <a:buAutoNum type="arabicPeriod"/>
            </a:pPr>
            <a:r>
              <a:rPr lang="en-US" sz="1400" dirty="0"/>
              <a:t>Develop reliable, brief, objective methods for estimating speech, language or literacy delay associated with OME.</a:t>
            </a:r>
          </a:p>
          <a:p>
            <a:pPr marL="342900" lvl="0" indent="-342900">
              <a:lnSpc>
                <a:spcPct val="120000"/>
              </a:lnSpc>
              <a:spcBef>
                <a:spcPts val="0"/>
              </a:spcBef>
              <a:spcAft>
                <a:spcPts val="600"/>
              </a:spcAft>
              <a:buFont typeface="+mj-lt"/>
              <a:buAutoNum type="arabicPeriod"/>
            </a:pPr>
            <a:r>
              <a:rPr lang="en-US" sz="1400" dirty="0"/>
              <a:t>Agree on the aspects of speech, language, and literacy that are vulnerable to, or affected by, hearing loss caused by OME, and reach a consensus on the best tools for measurement.</a:t>
            </a:r>
          </a:p>
          <a:p>
            <a:pPr marL="342900" lvl="0" indent="-342900">
              <a:lnSpc>
                <a:spcPct val="120000"/>
              </a:lnSpc>
              <a:spcBef>
                <a:spcPts val="0"/>
              </a:spcBef>
              <a:spcAft>
                <a:spcPts val="600"/>
              </a:spcAft>
              <a:buFont typeface="+mj-lt"/>
              <a:buAutoNum type="arabicPeriod"/>
            </a:pPr>
            <a:r>
              <a:rPr lang="en-US" sz="1400" dirty="0"/>
              <a:t>Determine  if  OME  and  associated  hearing loss place children from special populations at greater risk for speech and language delays.</a:t>
            </a:r>
          </a:p>
        </p:txBody>
      </p:sp>
    </p:spTree>
    <p:extLst>
      <p:ext uri="{BB962C8B-B14F-4D97-AF65-F5344CB8AC3E}">
        <p14:creationId xmlns:p14="http://schemas.microsoft.com/office/powerpoint/2010/main" val="10173765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CAC71-4ECE-4E78-B361-931E29935A99}"/>
              </a:ext>
            </a:extLst>
          </p:cNvPr>
          <p:cNvSpPr>
            <a:spLocks noGrp="1"/>
          </p:cNvSpPr>
          <p:nvPr>
            <p:ph type="title"/>
          </p:nvPr>
        </p:nvSpPr>
        <p:spPr/>
        <p:txBody>
          <a:bodyPr/>
          <a:lstStyle/>
          <a:p>
            <a:r>
              <a:rPr lang="en-US" dirty="0"/>
              <a:t>Research Needs (cont’d)</a:t>
            </a:r>
          </a:p>
        </p:txBody>
      </p:sp>
      <p:sp>
        <p:nvSpPr>
          <p:cNvPr id="3" name="Content Placeholder 2">
            <a:extLst>
              <a:ext uri="{FF2B5EF4-FFF2-40B4-BE49-F238E27FC236}">
                <a16:creationId xmlns:a16="http://schemas.microsoft.com/office/drawing/2014/main" id="{ABEC27AE-BF1B-447D-81FC-4A2FC257617C}"/>
              </a:ext>
            </a:extLst>
          </p:cNvPr>
          <p:cNvSpPr>
            <a:spLocks noGrp="1"/>
          </p:cNvSpPr>
          <p:nvPr>
            <p:ph idx="1"/>
          </p:nvPr>
        </p:nvSpPr>
        <p:spPr/>
        <p:txBody>
          <a:bodyPr>
            <a:normAutofit/>
          </a:bodyPr>
          <a:lstStyle/>
          <a:p>
            <a:pPr marL="0" indent="0">
              <a:lnSpc>
                <a:spcPct val="100000"/>
              </a:lnSpc>
              <a:spcBef>
                <a:spcPts val="0"/>
              </a:spcBef>
              <a:spcAft>
                <a:spcPts val="600"/>
              </a:spcAft>
              <a:buNone/>
            </a:pPr>
            <a:r>
              <a:rPr lang="en-US" sz="1800" b="1" dirty="0"/>
              <a:t>Surgery</a:t>
            </a:r>
            <a:endParaRPr lang="en-US" sz="1800" dirty="0"/>
          </a:p>
          <a:p>
            <a:pPr marL="342900" lvl="0" indent="-342900">
              <a:lnSpc>
                <a:spcPct val="100000"/>
              </a:lnSpc>
              <a:spcBef>
                <a:spcPts val="0"/>
              </a:spcBef>
              <a:spcAft>
                <a:spcPts val="600"/>
              </a:spcAft>
              <a:buFont typeface="+mj-lt"/>
              <a:buAutoNum type="arabicPeriod"/>
            </a:pPr>
            <a:r>
              <a:rPr lang="en-US" sz="1800" dirty="0"/>
              <a:t>Define the role of adenoidectomy in children aged 3 years or younger as a specific OME therapy.</a:t>
            </a:r>
          </a:p>
          <a:p>
            <a:pPr marL="342900" lvl="0" indent="-342900">
              <a:lnSpc>
                <a:spcPct val="100000"/>
              </a:lnSpc>
              <a:spcBef>
                <a:spcPts val="0"/>
              </a:spcBef>
              <a:spcAft>
                <a:spcPts val="600"/>
              </a:spcAft>
              <a:buFont typeface="+mj-lt"/>
              <a:buAutoNum type="arabicPeriod"/>
            </a:pPr>
            <a:r>
              <a:rPr lang="en-US" sz="1800" dirty="0"/>
              <a:t>Conduct controlled trials on the efficacy of tympanostomy tubes for developmental outcomes  in  children  with  hearing  loss, other symptoms, or speech and language delay.</a:t>
            </a:r>
          </a:p>
          <a:p>
            <a:pPr marL="342900" lvl="0" indent="-342900">
              <a:lnSpc>
                <a:spcPct val="100000"/>
              </a:lnSpc>
              <a:spcBef>
                <a:spcPts val="0"/>
              </a:spcBef>
              <a:spcAft>
                <a:spcPts val="600"/>
              </a:spcAft>
              <a:buFont typeface="+mj-lt"/>
              <a:buAutoNum type="arabicPeriod"/>
            </a:pPr>
            <a:r>
              <a:rPr lang="en-US" sz="1800" dirty="0"/>
              <a:t>Conduct randomized, controlled trials of surgery versus no surgery that emphasize patient-based outcome measures (QOL, functional health status) in addition to objective measures (effusion prevalence, hearing levels, AOM incidence, reoperation).</a:t>
            </a:r>
          </a:p>
          <a:p>
            <a:pPr marL="342900" lvl="0" indent="-342900">
              <a:lnSpc>
                <a:spcPct val="100000"/>
              </a:lnSpc>
              <a:spcBef>
                <a:spcPts val="0"/>
              </a:spcBef>
              <a:spcAft>
                <a:spcPts val="600"/>
              </a:spcAft>
              <a:buFont typeface="+mj-lt"/>
              <a:buAutoNum type="arabicPeriod"/>
            </a:pPr>
            <a:r>
              <a:rPr lang="en-US" sz="1800" dirty="0"/>
              <a:t>Identify the optimal ways to incorporate parent or caregiver preference into surgical decision making.</a:t>
            </a:r>
          </a:p>
        </p:txBody>
      </p:sp>
    </p:spTree>
    <p:extLst>
      <p:ext uri="{BB962C8B-B14F-4D97-AF65-F5344CB8AC3E}">
        <p14:creationId xmlns:p14="http://schemas.microsoft.com/office/powerpoint/2010/main" val="31350867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CAC71-4ECE-4E78-B361-931E29935A99}"/>
              </a:ext>
            </a:extLst>
          </p:cNvPr>
          <p:cNvSpPr>
            <a:spLocks noGrp="1"/>
          </p:cNvSpPr>
          <p:nvPr>
            <p:ph type="title"/>
          </p:nvPr>
        </p:nvSpPr>
        <p:spPr/>
        <p:txBody>
          <a:bodyPr/>
          <a:lstStyle/>
          <a:p>
            <a:r>
              <a:rPr lang="en-US" dirty="0"/>
              <a:t>Research Needs (cont’d)</a:t>
            </a:r>
          </a:p>
        </p:txBody>
      </p:sp>
      <p:sp>
        <p:nvSpPr>
          <p:cNvPr id="3" name="Content Placeholder 2">
            <a:extLst>
              <a:ext uri="{FF2B5EF4-FFF2-40B4-BE49-F238E27FC236}">
                <a16:creationId xmlns:a16="http://schemas.microsoft.com/office/drawing/2014/main" id="{ABEC27AE-BF1B-447D-81FC-4A2FC257617C}"/>
              </a:ext>
            </a:extLst>
          </p:cNvPr>
          <p:cNvSpPr>
            <a:spLocks noGrp="1"/>
          </p:cNvSpPr>
          <p:nvPr>
            <p:ph idx="1"/>
          </p:nvPr>
        </p:nvSpPr>
        <p:spPr/>
        <p:txBody>
          <a:bodyPr>
            <a:normAutofit/>
          </a:bodyPr>
          <a:lstStyle/>
          <a:p>
            <a:pPr marL="0" indent="0">
              <a:lnSpc>
                <a:spcPct val="100000"/>
              </a:lnSpc>
              <a:spcBef>
                <a:spcPts val="0"/>
              </a:spcBef>
              <a:spcAft>
                <a:spcPts val="600"/>
              </a:spcAft>
              <a:buNone/>
            </a:pPr>
            <a:r>
              <a:rPr lang="en-US" sz="1800" b="1" dirty="0"/>
              <a:t>Allergy Management</a:t>
            </a:r>
            <a:endParaRPr lang="en-US" sz="1800" dirty="0"/>
          </a:p>
          <a:p>
            <a:pPr marL="342900" lvl="0" indent="-342900">
              <a:lnSpc>
                <a:spcPct val="100000"/>
              </a:lnSpc>
              <a:spcBef>
                <a:spcPts val="0"/>
              </a:spcBef>
              <a:spcAft>
                <a:spcPts val="600"/>
              </a:spcAft>
              <a:buFont typeface="+mj-lt"/>
              <a:buAutoNum type="arabicPeriod"/>
            </a:pPr>
            <a:r>
              <a:rPr lang="en-US" sz="1800" dirty="0"/>
              <a:t>Evaluate whether there is a causal role of atopy in OME.</a:t>
            </a:r>
          </a:p>
          <a:p>
            <a:pPr marL="342900" lvl="0" indent="-342900">
              <a:lnSpc>
                <a:spcPct val="100000"/>
              </a:lnSpc>
              <a:spcBef>
                <a:spcPts val="0"/>
              </a:spcBef>
              <a:spcAft>
                <a:spcPts val="600"/>
              </a:spcAft>
              <a:buFont typeface="+mj-lt"/>
              <a:buAutoNum type="arabicPeriod"/>
            </a:pPr>
            <a:r>
              <a:rPr lang="en-US" sz="1800" dirty="0"/>
              <a:t>Evaluate whether age impacts any relationship between allergy and OME. </a:t>
            </a:r>
          </a:p>
          <a:p>
            <a:pPr marL="342900" lvl="0" indent="-342900">
              <a:lnSpc>
                <a:spcPct val="100000"/>
              </a:lnSpc>
              <a:spcBef>
                <a:spcPts val="0"/>
              </a:spcBef>
              <a:spcAft>
                <a:spcPts val="600"/>
              </a:spcAft>
              <a:buFont typeface="+mj-lt"/>
              <a:buAutoNum type="arabicPeriod"/>
            </a:pPr>
            <a:r>
              <a:rPr lang="en-US" sz="1800" dirty="0"/>
              <a:t>Conduct randomized, controlled trials on the efficacy of immunotherapy and non-antihistamine allergy therapy for OME that are generalizable to the primary care setting.</a:t>
            </a:r>
          </a:p>
          <a:p>
            <a:pPr marL="342900" lvl="0" indent="-342900">
              <a:lnSpc>
                <a:spcPct val="100000"/>
              </a:lnSpc>
              <a:spcBef>
                <a:spcPts val="0"/>
              </a:spcBef>
              <a:spcAft>
                <a:spcPts val="600"/>
              </a:spcAft>
              <a:buFont typeface="+mj-lt"/>
              <a:buAutoNum type="arabicPeriod"/>
            </a:pPr>
            <a:r>
              <a:rPr lang="en-US" sz="1800" dirty="0"/>
              <a:t>Determine whether the subgroup with active allergy manifestations and positive allergy testing have a distinct natural history or response to interventions, including immunotherapy, compared to children without allergy.</a:t>
            </a:r>
          </a:p>
        </p:txBody>
      </p:sp>
    </p:spTree>
    <p:extLst>
      <p:ext uri="{BB962C8B-B14F-4D97-AF65-F5344CB8AC3E}">
        <p14:creationId xmlns:p14="http://schemas.microsoft.com/office/powerpoint/2010/main" val="24913911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920B9-F70F-4305-9690-C980CA2275E5}"/>
              </a:ext>
            </a:extLst>
          </p:cNvPr>
          <p:cNvSpPr>
            <a:spLocks noGrp="1"/>
          </p:cNvSpPr>
          <p:nvPr>
            <p:ph type="title"/>
          </p:nvPr>
        </p:nvSpPr>
        <p:spPr/>
        <p:txBody>
          <a:bodyPr/>
          <a:lstStyle/>
          <a:p>
            <a:r>
              <a:rPr lang="en-US" dirty="0"/>
              <a:t>Choosing Wisely</a:t>
            </a:r>
            <a:r>
              <a:rPr lang="en-US" sz="3600" baseline="30000" dirty="0"/>
              <a:t>®</a:t>
            </a:r>
            <a:endParaRPr lang="en-US" baseline="30000" dirty="0"/>
          </a:p>
        </p:txBody>
      </p:sp>
      <p:sp>
        <p:nvSpPr>
          <p:cNvPr id="3" name="Content Placeholder 2">
            <a:extLst>
              <a:ext uri="{FF2B5EF4-FFF2-40B4-BE49-F238E27FC236}">
                <a16:creationId xmlns:a16="http://schemas.microsoft.com/office/drawing/2014/main" id="{E9ED9D5B-8DEC-4FFD-BE5A-39C15817A663}"/>
              </a:ext>
            </a:extLst>
          </p:cNvPr>
          <p:cNvSpPr>
            <a:spLocks noGrp="1"/>
          </p:cNvSpPr>
          <p:nvPr>
            <p:ph idx="1"/>
          </p:nvPr>
        </p:nvSpPr>
        <p:spPr>
          <a:xfrm>
            <a:off x="3442446" y="1825625"/>
            <a:ext cx="7911353" cy="3956610"/>
          </a:xfrm>
        </p:spPr>
        <p:txBody>
          <a:bodyPr>
            <a:normAutofit fontScale="70000" lnSpcReduction="20000"/>
          </a:bodyPr>
          <a:lstStyle/>
          <a:p>
            <a:pPr marL="285750" lvl="0" indent="-285750">
              <a:lnSpc>
                <a:spcPct val="100000"/>
              </a:lnSpc>
              <a:spcBef>
                <a:spcPts val="0"/>
              </a:spcBef>
              <a:buClrTx/>
              <a:defRPr/>
            </a:pPr>
            <a:r>
              <a:rPr lang="en-US" kern="0" dirty="0"/>
              <a:t>It is an initiative of the American Board of Internal Medicine (ABIM) Foundation.</a:t>
            </a:r>
          </a:p>
          <a:p>
            <a:pPr marL="0" lvl="0" indent="0">
              <a:lnSpc>
                <a:spcPct val="100000"/>
              </a:lnSpc>
              <a:spcBef>
                <a:spcPts val="0"/>
              </a:spcBef>
              <a:buClrTx/>
              <a:buNone/>
              <a:defRPr/>
            </a:pPr>
            <a:endParaRPr lang="en-US" kern="0" dirty="0"/>
          </a:p>
          <a:p>
            <a:pPr marL="285750" lvl="0" indent="-285750">
              <a:lnSpc>
                <a:spcPct val="100000"/>
              </a:lnSpc>
              <a:spcBef>
                <a:spcPts val="0"/>
              </a:spcBef>
              <a:buClrTx/>
              <a:defRPr/>
            </a:pPr>
            <a:r>
              <a:rPr lang="en-US" kern="0" dirty="0"/>
              <a:t>Aims to encourage discussions between physicians and patients about appropriate care. </a:t>
            </a:r>
          </a:p>
          <a:p>
            <a:pPr marL="285750" lvl="0" indent="-285750">
              <a:lnSpc>
                <a:spcPct val="100000"/>
              </a:lnSpc>
              <a:spcBef>
                <a:spcPts val="0"/>
              </a:spcBef>
              <a:buClrTx/>
              <a:defRPr/>
            </a:pPr>
            <a:endParaRPr lang="en-US" kern="0" dirty="0"/>
          </a:p>
          <a:p>
            <a:pPr marL="285750" lvl="0" indent="-285750">
              <a:lnSpc>
                <a:spcPct val="100000"/>
              </a:lnSpc>
              <a:spcBef>
                <a:spcPts val="0"/>
              </a:spcBef>
              <a:buClrTx/>
              <a:defRPr/>
            </a:pPr>
            <a:r>
              <a:rPr lang="en-US" kern="0" dirty="0"/>
              <a:t>Each of the campaign’s organization partners is asked to identify (initially) 5 items within its specialty that physicians and patients should question. The AAO-HNSF list has now grown to 10 items.</a:t>
            </a:r>
          </a:p>
          <a:p>
            <a:pPr marL="285750" lvl="0" indent="-285750">
              <a:lnSpc>
                <a:spcPct val="100000"/>
              </a:lnSpc>
              <a:spcBef>
                <a:spcPts val="0"/>
              </a:spcBef>
              <a:buClrTx/>
              <a:defRPr/>
            </a:pPr>
            <a:endParaRPr lang="en-US" kern="0" dirty="0"/>
          </a:p>
          <a:p>
            <a:pPr marL="285750" lvl="0" indent="-285750">
              <a:lnSpc>
                <a:spcPct val="100000"/>
              </a:lnSpc>
              <a:spcBef>
                <a:spcPts val="0"/>
              </a:spcBef>
              <a:buClrTx/>
              <a:defRPr/>
            </a:pPr>
            <a:r>
              <a:rPr lang="en-US" kern="0" dirty="0"/>
              <a:t>The AAO-HNSF’s list of recommendations were carefully selected after a review of the current evidence that included AAO-HNSF clinical practice guidelines.</a:t>
            </a:r>
          </a:p>
          <a:p>
            <a:pPr marL="285750" lvl="0" indent="-285750">
              <a:lnSpc>
                <a:spcPct val="100000"/>
              </a:lnSpc>
              <a:spcBef>
                <a:spcPts val="0"/>
              </a:spcBef>
              <a:buClrTx/>
              <a:defRPr/>
            </a:pPr>
            <a:endParaRPr lang="en-US" kern="0" dirty="0"/>
          </a:p>
          <a:p>
            <a:pPr marL="285750" lvl="0" indent="-285750">
              <a:lnSpc>
                <a:spcPct val="100000"/>
              </a:lnSpc>
              <a:spcBef>
                <a:spcPts val="0"/>
              </a:spcBef>
              <a:buClrTx/>
              <a:defRPr/>
            </a:pPr>
            <a:r>
              <a:rPr lang="en-US" kern="0" dirty="0"/>
              <a:t>More information is available at </a:t>
            </a:r>
            <a:r>
              <a:rPr lang="en-US" kern="0" dirty="0">
                <a:hlinkClick r:id="rId2">
                  <a:extLst>
                    <a:ext uri="{A12FA001-AC4F-418D-AE19-62706E023703}">
                      <ahyp:hlinkClr xmlns:ahyp="http://schemas.microsoft.com/office/drawing/2018/hyperlinkcolor" val="tx"/>
                    </a:ext>
                  </a:extLst>
                </a:hlinkClick>
              </a:rPr>
              <a:t>www.entnet.org/ChoosingWisely</a:t>
            </a:r>
            <a:r>
              <a:rPr lang="en-US" kern="0" dirty="0"/>
              <a:t> </a:t>
            </a:r>
          </a:p>
        </p:txBody>
      </p:sp>
      <p:sp>
        <p:nvSpPr>
          <p:cNvPr id="4" name="TextBox 8">
            <a:extLst>
              <a:ext uri="{FF2B5EF4-FFF2-40B4-BE49-F238E27FC236}">
                <a16:creationId xmlns:a16="http://schemas.microsoft.com/office/drawing/2014/main" id="{3535B83C-3991-4C8A-8CB8-4E7AB2FE5FF2}"/>
              </a:ext>
            </a:extLst>
          </p:cNvPr>
          <p:cNvSpPr txBox="1"/>
          <p:nvPr/>
        </p:nvSpPr>
        <p:spPr>
          <a:xfrm>
            <a:off x="608102" y="3863373"/>
            <a:ext cx="2415584" cy="984885"/>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dirty="0">
                <a:solidFill>
                  <a:schemeClr val="tx2"/>
                </a:solidFill>
                <a:latin typeface="Arial" panose="020B0604020202020204" pitchFamily="34" charset="0"/>
                <a:ea typeface="+mn-ea"/>
                <a:cs typeface="Arial" panose="020B0604020202020204" pitchFamily="34" charset="0"/>
              </a:rPr>
              <a:t>What is Choosing Wisely</a:t>
            </a:r>
            <a:r>
              <a:rPr lang="en-US" kern="0" baseline="30000" dirty="0">
                <a:solidFill>
                  <a:schemeClr val="tx2"/>
                </a:solidFill>
                <a:latin typeface="Arial" panose="020B0604020202020204" pitchFamily="34" charset="0"/>
                <a:ea typeface="+mn-ea"/>
                <a:cs typeface="Arial" panose="020B0604020202020204" pitchFamily="34" charset="0"/>
              </a:rPr>
              <a:t>®</a:t>
            </a:r>
            <a:r>
              <a:rPr lang="en-US" sz="2000" kern="0" dirty="0">
                <a:solidFill>
                  <a:schemeClr val="tx2"/>
                </a:solidFill>
                <a:latin typeface="Arial" panose="020B0604020202020204" pitchFamily="34" charset="0"/>
                <a:ea typeface="+mn-ea"/>
                <a:cs typeface="Arial" panose="020B0604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5" name="Content Placeholder 6">
            <a:extLst>
              <a:ext uri="{FF2B5EF4-FFF2-40B4-BE49-F238E27FC236}">
                <a16:creationId xmlns:a16="http://schemas.microsoft.com/office/drawing/2014/main" id="{EE0E2BD9-90E4-472A-B07D-88F1B83BCEB2}"/>
              </a:ext>
            </a:extLst>
          </p:cNvPr>
          <p:cNvPicPr>
            <a:picLocks noChangeAspect="1"/>
          </p:cNvPicPr>
          <p:nvPr/>
        </p:nvPicPr>
        <p:blipFill>
          <a:blip r:embed="rId3"/>
          <a:stretch>
            <a:fillRect/>
          </a:stretch>
        </p:blipFill>
        <p:spPr>
          <a:xfrm>
            <a:off x="616980" y="1825625"/>
            <a:ext cx="2415584" cy="1589743"/>
          </a:xfrm>
          <a:prstGeom prst="rect">
            <a:avLst/>
          </a:prstGeom>
        </p:spPr>
      </p:pic>
    </p:spTree>
    <p:extLst>
      <p:ext uri="{BB962C8B-B14F-4D97-AF65-F5344CB8AC3E}">
        <p14:creationId xmlns:p14="http://schemas.microsoft.com/office/powerpoint/2010/main" val="30878399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920B9-F70F-4305-9690-C980CA2275E5}"/>
              </a:ext>
            </a:extLst>
          </p:cNvPr>
          <p:cNvSpPr>
            <a:spLocks noGrp="1"/>
          </p:cNvSpPr>
          <p:nvPr>
            <p:ph type="title"/>
          </p:nvPr>
        </p:nvSpPr>
        <p:spPr/>
        <p:txBody>
          <a:bodyPr>
            <a:normAutofit fontScale="90000"/>
          </a:bodyPr>
          <a:lstStyle/>
          <a:p>
            <a:r>
              <a:rPr lang="en-US" dirty="0"/>
              <a:t>AAO-HNSF List of 10 Things Physicians and Patients Should Question</a:t>
            </a:r>
            <a:endParaRPr lang="en-US" baseline="30000" dirty="0"/>
          </a:p>
        </p:txBody>
      </p:sp>
      <p:sp>
        <p:nvSpPr>
          <p:cNvPr id="3" name="Content Placeholder 2">
            <a:extLst>
              <a:ext uri="{FF2B5EF4-FFF2-40B4-BE49-F238E27FC236}">
                <a16:creationId xmlns:a16="http://schemas.microsoft.com/office/drawing/2014/main" id="{66F2EA81-A5D3-4E91-96A2-1F280E98179E}"/>
              </a:ext>
            </a:extLst>
          </p:cNvPr>
          <p:cNvSpPr>
            <a:spLocks noGrp="1"/>
          </p:cNvSpPr>
          <p:nvPr>
            <p:ph idx="1"/>
          </p:nvPr>
        </p:nvSpPr>
        <p:spPr/>
        <p:txBody>
          <a:bodyPr/>
          <a:lstStyle/>
          <a:p>
            <a:endParaRPr lang="en-US"/>
          </a:p>
        </p:txBody>
      </p:sp>
      <p:sp>
        <p:nvSpPr>
          <p:cNvPr id="4" name="TextBox 8">
            <a:extLst>
              <a:ext uri="{FF2B5EF4-FFF2-40B4-BE49-F238E27FC236}">
                <a16:creationId xmlns:a16="http://schemas.microsoft.com/office/drawing/2014/main" id="{3535B83C-3991-4C8A-8CB8-4E7AB2FE5FF2}"/>
              </a:ext>
            </a:extLst>
          </p:cNvPr>
          <p:cNvSpPr txBox="1"/>
          <p:nvPr/>
        </p:nvSpPr>
        <p:spPr>
          <a:xfrm>
            <a:off x="608102" y="3863373"/>
            <a:ext cx="2415584" cy="677108"/>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a:solidFill>
                  <a:schemeClr val="tx2"/>
                </a:solidFill>
                <a:latin typeface="Arial" panose="020B0604020202020204" pitchFamily="34" charset="0"/>
                <a:ea typeface="+mn-ea"/>
                <a:cs typeface="Arial" panose="020B0604020202020204" pitchFamily="34" charset="0"/>
              </a:rPr>
              <a:t>The Initial List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5" name="Content Placeholder 6">
            <a:extLst>
              <a:ext uri="{FF2B5EF4-FFF2-40B4-BE49-F238E27FC236}">
                <a16:creationId xmlns:a16="http://schemas.microsoft.com/office/drawing/2014/main" id="{EE0E2BD9-90E4-472A-B07D-88F1B83BCEB2}"/>
              </a:ext>
            </a:extLst>
          </p:cNvPr>
          <p:cNvPicPr>
            <a:picLocks noChangeAspect="1"/>
          </p:cNvPicPr>
          <p:nvPr/>
        </p:nvPicPr>
        <p:blipFill>
          <a:blip r:embed="rId2"/>
          <a:stretch>
            <a:fillRect/>
          </a:stretch>
        </p:blipFill>
        <p:spPr>
          <a:xfrm>
            <a:off x="616980" y="1825625"/>
            <a:ext cx="2415584" cy="1589743"/>
          </a:xfrm>
          <a:prstGeom prst="rect">
            <a:avLst/>
          </a:prstGeom>
        </p:spPr>
      </p:pic>
      <p:pic>
        <p:nvPicPr>
          <p:cNvPr id="6" name="Content Placeholder 1">
            <a:extLst>
              <a:ext uri="{FF2B5EF4-FFF2-40B4-BE49-F238E27FC236}">
                <a16:creationId xmlns:a16="http://schemas.microsoft.com/office/drawing/2014/main" id="{5EE5B06E-2561-488D-9812-87EE72E9E1E3}"/>
              </a:ext>
            </a:extLst>
          </p:cNvPr>
          <p:cNvPicPr>
            <a:picLocks noGrp="1" noChangeAspect="1"/>
          </p:cNvPicPr>
          <p:nvPr/>
        </p:nvPicPr>
        <p:blipFill>
          <a:blip r:embed="rId3"/>
          <a:stretch>
            <a:fillRect/>
          </a:stretch>
        </p:blipFill>
        <p:spPr>
          <a:xfrm>
            <a:off x="3967451" y="1893888"/>
            <a:ext cx="6376176" cy="556465"/>
          </a:xfrm>
          <a:prstGeom prst="rect">
            <a:avLst/>
          </a:prstGeom>
        </p:spPr>
      </p:pic>
      <p:pic>
        <p:nvPicPr>
          <p:cNvPr id="7" name="Content Placeholder 3">
            <a:extLst>
              <a:ext uri="{FF2B5EF4-FFF2-40B4-BE49-F238E27FC236}">
                <a16:creationId xmlns:a16="http://schemas.microsoft.com/office/drawing/2014/main" id="{37CDF332-5687-4660-A738-1FE5F8E0B35D}"/>
              </a:ext>
            </a:extLst>
          </p:cNvPr>
          <p:cNvPicPr>
            <a:picLocks noGrp="1" noChangeAspect="1"/>
          </p:cNvPicPr>
          <p:nvPr/>
        </p:nvPicPr>
        <p:blipFill>
          <a:blip r:embed="rId4"/>
          <a:stretch>
            <a:fillRect/>
          </a:stretch>
        </p:blipFill>
        <p:spPr>
          <a:xfrm>
            <a:off x="3967450" y="2573560"/>
            <a:ext cx="6099339" cy="532305"/>
          </a:xfrm>
          <a:prstGeom prst="rect">
            <a:avLst/>
          </a:prstGeom>
        </p:spPr>
      </p:pic>
      <p:pic>
        <p:nvPicPr>
          <p:cNvPr id="8" name="Picture 7">
            <a:extLst>
              <a:ext uri="{FF2B5EF4-FFF2-40B4-BE49-F238E27FC236}">
                <a16:creationId xmlns:a16="http://schemas.microsoft.com/office/drawing/2014/main" id="{03C10F27-1D1E-409C-B0B4-6987F1A744E7}"/>
              </a:ext>
            </a:extLst>
          </p:cNvPr>
          <p:cNvPicPr>
            <a:picLocks noChangeAspect="1"/>
          </p:cNvPicPr>
          <p:nvPr/>
        </p:nvPicPr>
        <p:blipFill>
          <a:blip r:embed="rId5"/>
          <a:stretch>
            <a:fillRect/>
          </a:stretch>
        </p:blipFill>
        <p:spPr>
          <a:xfrm>
            <a:off x="3967450" y="3284950"/>
            <a:ext cx="6376176" cy="556466"/>
          </a:xfrm>
          <a:prstGeom prst="rect">
            <a:avLst/>
          </a:prstGeom>
        </p:spPr>
      </p:pic>
      <p:pic>
        <p:nvPicPr>
          <p:cNvPr id="9" name="Picture 8">
            <a:extLst>
              <a:ext uri="{FF2B5EF4-FFF2-40B4-BE49-F238E27FC236}">
                <a16:creationId xmlns:a16="http://schemas.microsoft.com/office/drawing/2014/main" id="{89643461-961A-458C-842A-760D17823C4B}"/>
              </a:ext>
            </a:extLst>
          </p:cNvPr>
          <p:cNvPicPr>
            <a:picLocks noChangeAspect="1"/>
          </p:cNvPicPr>
          <p:nvPr/>
        </p:nvPicPr>
        <p:blipFill>
          <a:blip r:embed="rId6"/>
          <a:stretch>
            <a:fillRect/>
          </a:stretch>
        </p:blipFill>
        <p:spPr>
          <a:xfrm>
            <a:off x="3967450" y="4003802"/>
            <a:ext cx="6241952" cy="794430"/>
          </a:xfrm>
          <a:prstGeom prst="rect">
            <a:avLst/>
          </a:prstGeom>
        </p:spPr>
      </p:pic>
      <p:pic>
        <p:nvPicPr>
          <p:cNvPr id="10" name="Picture 9">
            <a:extLst>
              <a:ext uri="{FF2B5EF4-FFF2-40B4-BE49-F238E27FC236}">
                <a16:creationId xmlns:a16="http://schemas.microsoft.com/office/drawing/2014/main" id="{D54CFC94-F2EC-47ED-BF90-FCC40AB5D4C0}"/>
              </a:ext>
            </a:extLst>
          </p:cNvPr>
          <p:cNvPicPr>
            <a:picLocks noChangeAspect="1"/>
          </p:cNvPicPr>
          <p:nvPr/>
        </p:nvPicPr>
        <p:blipFill>
          <a:blip r:embed="rId7"/>
          <a:stretch>
            <a:fillRect/>
          </a:stretch>
        </p:blipFill>
        <p:spPr>
          <a:xfrm>
            <a:off x="3967451" y="4829045"/>
            <a:ext cx="6376176" cy="811513"/>
          </a:xfrm>
          <a:prstGeom prst="rect">
            <a:avLst/>
          </a:prstGeom>
        </p:spPr>
      </p:pic>
    </p:spTree>
    <p:extLst>
      <p:ext uri="{BB962C8B-B14F-4D97-AF65-F5344CB8AC3E}">
        <p14:creationId xmlns:p14="http://schemas.microsoft.com/office/powerpoint/2010/main" val="33645921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920B9-F70F-4305-9690-C980CA2275E5}"/>
              </a:ext>
            </a:extLst>
          </p:cNvPr>
          <p:cNvSpPr>
            <a:spLocks noGrp="1"/>
          </p:cNvSpPr>
          <p:nvPr>
            <p:ph type="title"/>
          </p:nvPr>
        </p:nvSpPr>
        <p:spPr/>
        <p:txBody>
          <a:bodyPr>
            <a:normAutofit fontScale="90000"/>
          </a:bodyPr>
          <a:lstStyle/>
          <a:p>
            <a:r>
              <a:rPr lang="en-US" dirty="0"/>
              <a:t>AAO-HNSF List of 10 Things Physicians and Patients Should Question</a:t>
            </a:r>
            <a:endParaRPr lang="en-US" baseline="30000" dirty="0"/>
          </a:p>
        </p:txBody>
      </p:sp>
      <p:pic>
        <p:nvPicPr>
          <p:cNvPr id="7" name="Content Placeholder 6" descr="A screenshot of a social media post&#10;&#10;Description automatically generated">
            <a:extLst>
              <a:ext uri="{FF2B5EF4-FFF2-40B4-BE49-F238E27FC236}">
                <a16:creationId xmlns:a16="http://schemas.microsoft.com/office/drawing/2014/main" id="{F593B073-9DA9-4E23-965F-EFFD60B29465}"/>
              </a:ext>
            </a:extLst>
          </p:cNvPr>
          <p:cNvPicPr>
            <a:picLocks noGrp="1" noChangeAspect="1"/>
          </p:cNvPicPr>
          <p:nvPr>
            <p:ph idx="1"/>
          </p:nvPr>
        </p:nvPicPr>
        <p:blipFill>
          <a:blip r:embed="rId2"/>
          <a:stretch>
            <a:fillRect/>
          </a:stretch>
        </p:blipFill>
        <p:spPr>
          <a:xfrm>
            <a:off x="3816346" y="2915515"/>
            <a:ext cx="6132997" cy="3461665"/>
          </a:xfrm>
        </p:spPr>
      </p:pic>
      <p:sp>
        <p:nvSpPr>
          <p:cNvPr id="4" name="TextBox 8">
            <a:extLst>
              <a:ext uri="{FF2B5EF4-FFF2-40B4-BE49-F238E27FC236}">
                <a16:creationId xmlns:a16="http://schemas.microsoft.com/office/drawing/2014/main" id="{3535B83C-3991-4C8A-8CB8-4E7AB2FE5FF2}"/>
              </a:ext>
            </a:extLst>
          </p:cNvPr>
          <p:cNvSpPr txBox="1"/>
          <p:nvPr/>
        </p:nvSpPr>
        <p:spPr>
          <a:xfrm>
            <a:off x="608102" y="3863373"/>
            <a:ext cx="2415584" cy="677108"/>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a:solidFill>
                  <a:schemeClr val="tx2"/>
                </a:solidFill>
                <a:latin typeface="Arial" panose="020B0604020202020204" pitchFamily="34" charset="0"/>
                <a:ea typeface="+mn-ea"/>
                <a:cs typeface="Arial" panose="020B0604020202020204" pitchFamily="34" charset="0"/>
              </a:rPr>
              <a:t>The Second List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5" name="Content Placeholder 6">
            <a:extLst>
              <a:ext uri="{FF2B5EF4-FFF2-40B4-BE49-F238E27FC236}">
                <a16:creationId xmlns:a16="http://schemas.microsoft.com/office/drawing/2014/main" id="{EE0E2BD9-90E4-472A-B07D-88F1B83BCEB2}"/>
              </a:ext>
            </a:extLst>
          </p:cNvPr>
          <p:cNvPicPr>
            <a:picLocks noChangeAspect="1"/>
          </p:cNvPicPr>
          <p:nvPr/>
        </p:nvPicPr>
        <p:blipFill>
          <a:blip r:embed="rId3"/>
          <a:stretch>
            <a:fillRect/>
          </a:stretch>
        </p:blipFill>
        <p:spPr>
          <a:xfrm>
            <a:off x="616980" y="1825625"/>
            <a:ext cx="2415584" cy="1589743"/>
          </a:xfrm>
          <a:prstGeom prst="rect">
            <a:avLst/>
          </a:prstGeom>
        </p:spPr>
      </p:pic>
      <p:pic>
        <p:nvPicPr>
          <p:cNvPr id="11" name="Picture 10">
            <a:extLst>
              <a:ext uri="{FF2B5EF4-FFF2-40B4-BE49-F238E27FC236}">
                <a16:creationId xmlns:a16="http://schemas.microsoft.com/office/drawing/2014/main" id="{61E9614D-2882-4583-ADD6-59E4858C99C6}"/>
              </a:ext>
            </a:extLst>
          </p:cNvPr>
          <p:cNvPicPr>
            <a:picLocks noChangeAspect="1"/>
          </p:cNvPicPr>
          <p:nvPr/>
        </p:nvPicPr>
        <p:blipFill>
          <a:blip r:embed="rId4"/>
          <a:stretch>
            <a:fillRect/>
          </a:stretch>
        </p:blipFill>
        <p:spPr>
          <a:xfrm>
            <a:off x="3904204" y="1694008"/>
            <a:ext cx="5181073" cy="659409"/>
          </a:xfrm>
          <a:prstGeom prst="rect">
            <a:avLst/>
          </a:prstGeom>
        </p:spPr>
      </p:pic>
      <p:pic>
        <p:nvPicPr>
          <p:cNvPr id="12" name="Picture 11">
            <a:extLst>
              <a:ext uri="{FF2B5EF4-FFF2-40B4-BE49-F238E27FC236}">
                <a16:creationId xmlns:a16="http://schemas.microsoft.com/office/drawing/2014/main" id="{948F4933-CD59-4B47-8445-73F37312193C}"/>
              </a:ext>
            </a:extLst>
          </p:cNvPr>
          <p:cNvPicPr>
            <a:picLocks noChangeAspect="1"/>
          </p:cNvPicPr>
          <p:nvPr/>
        </p:nvPicPr>
        <p:blipFill>
          <a:blip r:embed="rId5"/>
          <a:stretch>
            <a:fillRect/>
          </a:stretch>
        </p:blipFill>
        <p:spPr>
          <a:xfrm>
            <a:off x="3904204" y="2387010"/>
            <a:ext cx="5273352" cy="671154"/>
          </a:xfrm>
          <a:prstGeom prst="rect">
            <a:avLst/>
          </a:prstGeom>
        </p:spPr>
      </p:pic>
    </p:spTree>
    <p:extLst>
      <p:ext uri="{BB962C8B-B14F-4D97-AF65-F5344CB8AC3E}">
        <p14:creationId xmlns:p14="http://schemas.microsoft.com/office/powerpoint/2010/main" val="20247421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98D93-799A-4DDB-B919-6420C075741D}"/>
              </a:ext>
            </a:extLst>
          </p:cNvPr>
          <p:cNvSpPr>
            <a:spLocks noGrp="1"/>
          </p:cNvSpPr>
          <p:nvPr>
            <p:ph type="title" idx="4294967295"/>
          </p:nvPr>
        </p:nvSpPr>
        <p:spPr>
          <a:xfrm>
            <a:off x="838200" y="1162843"/>
            <a:ext cx="10515600" cy="1325563"/>
          </a:xfrm>
        </p:spPr>
        <p:txBody>
          <a:bodyPr anchor="t">
            <a:normAutofit/>
          </a:bodyPr>
          <a:lstStyle/>
          <a:p>
            <a:pPr algn="ctr"/>
            <a:r>
              <a:rPr lang="en-US" sz="5400" dirty="0"/>
              <a:t>Thank you for your attention</a:t>
            </a:r>
          </a:p>
        </p:txBody>
      </p:sp>
      <p:sp>
        <p:nvSpPr>
          <p:cNvPr id="3" name="Content Placeholder 2">
            <a:extLst>
              <a:ext uri="{FF2B5EF4-FFF2-40B4-BE49-F238E27FC236}">
                <a16:creationId xmlns:a16="http://schemas.microsoft.com/office/drawing/2014/main" id="{F08275B6-07D5-4CAA-8B24-43121B8D6A2C}"/>
              </a:ext>
            </a:extLst>
          </p:cNvPr>
          <p:cNvSpPr>
            <a:spLocks noGrp="1"/>
          </p:cNvSpPr>
          <p:nvPr>
            <p:ph idx="4294967295"/>
          </p:nvPr>
        </p:nvSpPr>
        <p:spPr>
          <a:xfrm>
            <a:off x="838200" y="1960096"/>
            <a:ext cx="10515600" cy="3956050"/>
          </a:xfrm>
        </p:spPr>
        <p:txBody>
          <a:bodyPr anchor="ctr">
            <a:normAutofit/>
          </a:bodyPr>
          <a:lstStyle/>
          <a:p>
            <a:pPr marL="0" indent="0" algn="ctr">
              <a:buNone/>
            </a:pPr>
            <a:r>
              <a:rPr lang="en-US" sz="5400" dirty="0"/>
              <a:t>QUESTIONS?</a:t>
            </a:r>
          </a:p>
        </p:txBody>
      </p:sp>
    </p:spTree>
    <p:extLst>
      <p:ext uri="{BB962C8B-B14F-4D97-AF65-F5344CB8AC3E}">
        <p14:creationId xmlns:p14="http://schemas.microsoft.com/office/powerpoint/2010/main" val="13653986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579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1F3E8-847F-47AB-B1BE-14097E284EAA}"/>
              </a:ext>
            </a:extLst>
          </p:cNvPr>
          <p:cNvSpPr>
            <a:spLocks noGrp="1"/>
          </p:cNvSpPr>
          <p:nvPr>
            <p:ph type="title"/>
          </p:nvPr>
        </p:nvSpPr>
        <p:spPr/>
        <p:txBody>
          <a:bodyPr/>
          <a:lstStyle/>
          <a:p>
            <a:r>
              <a:rPr lang="en-US" dirty="0"/>
              <a:t>CPG Leadership</a:t>
            </a:r>
          </a:p>
        </p:txBody>
      </p:sp>
      <p:sp>
        <p:nvSpPr>
          <p:cNvPr id="3" name="Content Placeholder 2">
            <a:extLst>
              <a:ext uri="{FF2B5EF4-FFF2-40B4-BE49-F238E27FC236}">
                <a16:creationId xmlns:a16="http://schemas.microsoft.com/office/drawing/2014/main" id="{8397D703-6C05-4351-BEE7-5D94A7B1A332}"/>
              </a:ext>
            </a:extLst>
          </p:cNvPr>
          <p:cNvSpPr>
            <a:spLocks noGrp="1"/>
          </p:cNvSpPr>
          <p:nvPr>
            <p:ph idx="1"/>
          </p:nvPr>
        </p:nvSpPr>
        <p:spPr/>
        <p:txBody>
          <a:bodyPr/>
          <a:lstStyle/>
          <a:p>
            <a:pPr marL="285750" indent="0">
              <a:spcBef>
                <a:spcPts val="1200"/>
              </a:spcBef>
              <a:spcAft>
                <a:spcPts val="600"/>
              </a:spcAft>
              <a:buClr>
                <a:srgbClr val="C0040F"/>
              </a:buClr>
              <a:buNone/>
            </a:pPr>
            <a:r>
              <a:rPr lang="en-US" dirty="0">
                <a:latin typeface="Helvetica"/>
                <a:cs typeface="Helvetica"/>
              </a:rPr>
              <a:t>Richard M. Rosenfeld, MD, MPH (Chair)</a:t>
            </a:r>
          </a:p>
          <a:p>
            <a:pPr marL="304800" indent="0">
              <a:spcBef>
                <a:spcPts val="1200"/>
              </a:spcBef>
              <a:spcAft>
                <a:spcPts val="600"/>
              </a:spcAft>
              <a:buClr>
                <a:srgbClr val="C0040F"/>
              </a:buClr>
              <a:buNone/>
            </a:pPr>
            <a:r>
              <a:rPr lang="en-US" dirty="0">
                <a:latin typeface="Helvetica"/>
                <a:cs typeface="Helvetica"/>
              </a:rPr>
              <a:t>Jennifer J. Shin, MD, SM (Assistant Chair)</a:t>
            </a:r>
          </a:p>
          <a:p>
            <a:pPr marL="304800" indent="0">
              <a:spcBef>
                <a:spcPts val="1200"/>
              </a:spcBef>
              <a:spcAft>
                <a:spcPts val="600"/>
              </a:spcAft>
              <a:buClr>
                <a:srgbClr val="C0040F"/>
              </a:buClr>
              <a:buNone/>
            </a:pPr>
            <a:r>
              <a:rPr lang="en-US" dirty="0">
                <a:latin typeface="Helvetica"/>
                <a:cs typeface="Helvetica"/>
              </a:rPr>
              <a:t>Seth R. Schwartz, MD, MPH (Methodologist)</a:t>
            </a:r>
          </a:p>
        </p:txBody>
      </p:sp>
    </p:spTree>
    <p:extLst>
      <p:ext uri="{BB962C8B-B14F-4D97-AF65-F5344CB8AC3E}">
        <p14:creationId xmlns:p14="http://schemas.microsoft.com/office/powerpoint/2010/main" val="4220638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C65AC-B72C-48E5-8B63-CFD8E9154356}"/>
              </a:ext>
            </a:extLst>
          </p:cNvPr>
          <p:cNvSpPr>
            <a:spLocks noGrp="1"/>
          </p:cNvSpPr>
          <p:nvPr>
            <p:ph type="title"/>
          </p:nvPr>
        </p:nvSpPr>
        <p:spPr/>
        <p:txBody>
          <a:bodyPr/>
          <a:lstStyle/>
          <a:p>
            <a:r>
              <a:rPr lang="en-US" dirty="0"/>
              <a:t>CPG Multi-Disciplinary Panel</a:t>
            </a:r>
          </a:p>
        </p:txBody>
      </p:sp>
      <p:pic>
        <p:nvPicPr>
          <p:cNvPr id="5" name="table">
            <a:extLst>
              <a:ext uri="{FF2B5EF4-FFF2-40B4-BE49-F238E27FC236}">
                <a16:creationId xmlns:a16="http://schemas.microsoft.com/office/drawing/2014/main" id="{6339F210-43F0-4660-86C1-1CE88723D02E}"/>
              </a:ext>
            </a:extLst>
          </p:cNvPr>
          <p:cNvPicPr>
            <a:picLocks noGrp="1" noChangeAspect="1"/>
          </p:cNvPicPr>
          <p:nvPr>
            <p:ph idx="1"/>
          </p:nvPr>
        </p:nvPicPr>
        <p:blipFill>
          <a:blip r:embed="rId2"/>
          <a:stretch>
            <a:fillRect/>
          </a:stretch>
        </p:blipFill>
        <p:spPr>
          <a:xfrm>
            <a:off x="1287473" y="1690688"/>
            <a:ext cx="9617054" cy="3426374"/>
          </a:xfrm>
          <a:prstGeom prst="rect">
            <a:avLst/>
          </a:prstGeom>
        </p:spPr>
      </p:pic>
    </p:spTree>
    <p:extLst>
      <p:ext uri="{BB962C8B-B14F-4D97-AF65-F5344CB8AC3E}">
        <p14:creationId xmlns:p14="http://schemas.microsoft.com/office/powerpoint/2010/main" val="1227981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B189C-A9F6-48C8-8120-5C439EC98C6F}"/>
              </a:ext>
            </a:extLst>
          </p:cNvPr>
          <p:cNvSpPr>
            <a:spLocks noGrp="1"/>
          </p:cNvSpPr>
          <p:nvPr>
            <p:ph type="title"/>
          </p:nvPr>
        </p:nvSpPr>
        <p:spPr/>
        <p:txBody>
          <a:bodyPr/>
          <a:lstStyle/>
          <a:p>
            <a:r>
              <a:rPr lang="en-US" dirty="0"/>
              <a:t>CPG Development</a:t>
            </a:r>
          </a:p>
        </p:txBody>
      </p:sp>
      <p:sp>
        <p:nvSpPr>
          <p:cNvPr id="3" name="Content Placeholder 2">
            <a:extLst>
              <a:ext uri="{FF2B5EF4-FFF2-40B4-BE49-F238E27FC236}">
                <a16:creationId xmlns:a16="http://schemas.microsoft.com/office/drawing/2014/main" id="{DDAEEC73-4905-41D9-95B7-7957EA940CD1}"/>
              </a:ext>
            </a:extLst>
          </p:cNvPr>
          <p:cNvSpPr>
            <a:spLocks noGrp="1"/>
          </p:cNvSpPr>
          <p:nvPr>
            <p:ph idx="1"/>
          </p:nvPr>
        </p:nvSpPr>
        <p:spPr/>
        <p:txBody>
          <a:bodyPr/>
          <a:lstStyle/>
          <a:p>
            <a:pPr>
              <a:spcBef>
                <a:spcPts val="1200"/>
              </a:spcBef>
              <a:spcAft>
                <a:spcPts val="1200"/>
              </a:spcAft>
              <a:buClr>
                <a:srgbClr val="C0040F"/>
              </a:buClr>
            </a:pPr>
            <a:r>
              <a:rPr lang="en-US" dirty="0"/>
              <a:t>Developed using an explicit and transparent a priori protocol</a:t>
            </a:r>
          </a:p>
          <a:p>
            <a:pPr>
              <a:spcBef>
                <a:spcPts val="1200"/>
              </a:spcBef>
              <a:spcAft>
                <a:spcPts val="1200"/>
              </a:spcAft>
              <a:buClr>
                <a:srgbClr val="C0040F"/>
              </a:buClr>
            </a:pPr>
            <a:r>
              <a:rPr lang="en-US" dirty="0"/>
              <a:t>Create actionable statements based upon the supporting evidence and associated balance of benefit and harm</a:t>
            </a:r>
          </a:p>
        </p:txBody>
      </p:sp>
    </p:spTree>
    <p:extLst>
      <p:ext uri="{BB962C8B-B14F-4D97-AF65-F5344CB8AC3E}">
        <p14:creationId xmlns:p14="http://schemas.microsoft.com/office/powerpoint/2010/main" val="2130011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25E6-7754-4C3A-8A35-DFD05030078D}"/>
              </a:ext>
            </a:extLst>
          </p:cNvPr>
          <p:cNvSpPr>
            <a:spLocks noGrp="1"/>
          </p:cNvSpPr>
          <p:nvPr>
            <p:ph type="title"/>
          </p:nvPr>
        </p:nvSpPr>
        <p:spPr/>
        <p:txBody>
          <a:bodyPr/>
          <a:lstStyle/>
          <a:p>
            <a:r>
              <a:rPr lang="en-US" dirty="0"/>
              <a:t>Difference from Prior CPG</a:t>
            </a:r>
          </a:p>
        </p:txBody>
      </p:sp>
      <p:sp>
        <p:nvSpPr>
          <p:cNvPr id="3" name="Content Placeholder 2">
            <a:extLst>
              <a:ext uri="{FF2B5EF4-FFF2-40B4-BE49-F238E27FC236}">
                <a16:creationId xmlns:a16="http://schemas.microsoft.com/office/drawing/2014/main" id="{7AC5E710-669D-4DEE-950F-4BD817C29F26}"/>
              </a:ext>
            </a:extLst>
          </p:cNvPr>
          <p:cNvSpPr>
            <a:spLocks noGrp="1"/>
          </p:cNvSpPr>
          <p:nvPr>
            <p:ph idx="1"/>
          </p:nvPr>
        </p:nvSpPr>
        <p:spPr>
          <a:xfrm>
            <a:off x="838200" y="1432873"/>
            <a:ext cx="10515600" cy="4349361"/>
          </a:xfrm>
        </p:spPr>
        <p:txBody>
          <a:bodyPr>
            <a:normAutofit/>
          </a:bodyPr>
          <a:lstStyle/>
          <a:p>
            <a:pPr marL="285750" lvl="0" indent="-285750" hangingPunct="0">
              <a:lnSpc>
                <a:spcPct val="120000"/>
              </a:lnSpc>
              <a:spcBef>
                <a:spcPts val="0"/>
              </a:spcBef>
              <a:spcAft>
                <a:spcPts val="600"/>
              </a:spcAft>
            </a:pPr>
            <a:r>
              <a:rPr lang="x-none" sz="1800" dirty="0">
                <a:latin typeface="Helvetica" panose="020B0604020202020204" pitchFamily="34" charset="0"/>
                <a:cs typeface="Helvetica" panose="020B0604020202020204" pitchFamily="34" charset="0"/>
              </a:rPr>
              <a:t>Addition of consumer advocates to the guideline development group</a:t>
            </a:r>
            <a:endParaRPr lang="en-US" sz="1800" dirty="0">
              <a:latin typeface="Helvetica" panose="020B0604020202020204" pitchFamily="34" charset="0"/>
              <a:cs typeface="Helvetica" panose="020B0604020202020204" pitchFamily="34" charset="0"/>
            </a:endParaRPr>
          </a:p>
          <a:p>
            <a:pPr marL="285750" lvl="0" indent="-285750" hangingPunct="0">
              <a:lnSpc>
                <a:spcPct val="120000"/>
              </a:lnSpc>
              <a:spcBef>
                <a:spcPts val="0"/>
              </a:spcBef>
              <a:spcAft>
                <a:spcPts val="600"/>
              </a:spcAft>
            </a:pPr>
            <a:r>
              <a:rPr lang="x-none" sz="1800" dirty="0">
                <a:latin typeface="Helvetica" panose="020B0604020202020204" pitchFamily="34" charset="0"/>
                <a:cs typeface="Helvetica" panose="020B0604020202020204" pitchFamily="34" charset="0"/>
              </a:rPr>
              <a:t>New evidence from 4 clinical practice guidelines, 20 systematic reviews, and 49 randomized controlled trials</a:t>
            </a:r>
            <a:endParaRPr lang="en-US" sz="1800" dirty="0">
              <a:latin typeface="Helvetica" panose="020B0604020202020204" pitchFamily="34" charset="0"/>
              <a:cs typeface="Helvetica" panose="020B0604020202020204" pitchFamily="34" charset="0"/>
            </a:endParaRPr>
          </a:p>
          <a:p>
            <a:pPr marL="285750" lvl="0" indent="-285750" hangingPunct="0">
              <a:lnSpc>
                <a:spcPct val="120000"/>
              </a:lnSpc>
              <a:spcBef>
                <a:spcPts val="0"/>
              </a:spcBef>
              <a:spcAft>
                <a:spcPts val="600"/>
              </a:spcAft>
            </a:pPr>
            <a:r>
              <a:rPr lang="x-none" sz="1800" dirty="0">
                <a:latin typeface="Helvetica" panose="020B0604020202020204" pitchFamily="34" charset="0"/>
                <a:cs typeface="Helvetica" panose="020B0604020202020204" pitchFamily="34" charset="0"/>
              </a:rPr>
              <a:t>Emphasis on patient education and shared decision-making with an option grid for surgery and new  tables of counseling opportunities and frequently asked questions </a:t>
            </a:r>
            <a:endParaRPr lang="en-US" sz="1800" dirty="0">
              <a:latin typeface="Helvetica" panose="020B0604020202020204" pitchFamily="34" charset="0"/>
              <a:cs typeface="Helvetica" panose="020B0604020202020204" pitchFamily="34" charset="0"/>
            </a:endParaRPr>
          </a:p>
          <a:p>
            <a:pPr marL="285750" lvl="0" indent="-285750" hangingPunct="0">
              <a:lnSpc>
                <a:spcPct val="120000"/>
              </a:lnSpc>
              <a:spcBef>
                <a:spcPts val="0"/>
              </a:spcBef>
              <a:spcAft>
                <a:spcPts val="600"/>
              </a:spcAft>
            </a:pPr>
            <a:r>
              <a:rPr lang="x-none" sz="1800" dirty="0">
                <a:latin typeface="Helvetica" panose="020B0604020202020204" pitchFamily="34" charset="0"/>
                <a:cs typeface="Helvetica" panose="020B0604020202020204" pitchFamily="34" charset="0"/>
              </a:rPr>
              <a:t>Expanded action statement profiles to explicitly state quality improvement opportunities, confidence in the evidence, intentional vagueness, and differences of opinion</a:t>
            </a:r>
            <a:endParaRPr lang="en-US" sz="1800" dirty="0">
              <a:latin typeface="Helvetica" panose="020B0604020202020204" pitchFamily="34" charset="0"/>
              <a:cs typeface="Helvetica" panose="020B0604020202020204" pitchFamily="34" charset="0"/>
            </a:endParaRPr>
          </a:p>
          <a:p>
            <a:pPr marL="285750" lvl="0" indent="-285750" hangingPunct="0">
              <a:lnSpc>
                <a:spcPct val="120000"/>
              </a:lnSpc>
              <a:spcBef>
                <a:spcPts val="0"/>
              </a:spcBef>
              <a:spcAft>
                <a:spcPts val="600"/>
              </a:spcAft>
            </a:pPr>
            <a:r>
              <a:rPr lang="x-none" sz="1800" dirty="0">
                <a:latin typeface="Helvetica" panose="020B0604020202020204" pitchFamily="34" charset="0"/>
                <a:cs typeface="Helvetica" panose="020B0604020202020204" pitchFamily="34" charset="0"/>
              </a:rPr>
              <a:t>Enhanced external review process to include public comment and journal peer review</a:t>
            </a:r>
            <a:endParaRPr lang="en-US" sz="1800" dirty="0">
              <a:latin typeface="Helvetica" panose="020B0604020202020204" pitchFamily="34" charset="0"/>
              <a:cs typeface="Helvetica" panose="020B0604020202020204" pitchFamily="34" charset="0"/>
            </a:endParaRPr>
          </a:p>
          <a:p>
            <a:pPr marL="285750" lvl="0" indent="-285750" hangingPunct="0">
              <a:lnSpc>
                <a:spcPct val="120000"/>
              </a:lnSpc>
              <a:spcBef>
                <a:spcPts val="0"/>
              </a:spcBef>
              <a:spcAft>
                <a:spcPts val="600"/>
              </a:spcAft>
            </a:pPr>
            <a:r>
              <a:rPr lang="x-none" sz="1800" dirty="0">
                <a:latin typeface="Helvetica" panose="020B0604020202020204" pitchFamily="34" charset="0"/>
                <a:cs typeface="Helvetica" panose="020B0604020202020204" pitchFamily="34" charset="0"/>
              </a:rPr>
              <a:t>Additional information on pneumatic otoscopy and tympanometry to improve diagnostic certainty for OME</a:t>
            </a:r>
            <a:endParaRPr lang="en-US" sz="18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15304371"/>
      </p:ext>
    </p:extLst>
  </p:cSld>
  <p:clrMapOvr>
    <a:masterClrMapping/>
  </p:clrMapOvr>
</p:sld>
</file>

<file path=ppt/theme/theme1.xml><?xml version="1.0" encoding="utf-8"?>
<a:theme xmlns:a="http://schemas.openxmlformats.org/drawingml/2006/main" name="ACADEMY: Left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625DAA46-7CA6-B54A-B632-E51B8F2FAFF2}"/>
    </a:ext>
  </a:extLst>
</a:theme>
</file>

<file path=ppt/theme/theme2.xml><?xml version="1.0" encoding="utf-8"?>
<a:theme xmlns:a="http://schemas.openxmlformats.org/drawingml/2006/main" name="ACADEMY: Top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FF78EB33-F530-C34A-AA2A-D2166A51BA03}"/>
    </a:ext>
  </a:extLst>
</a:theme>
</file>

<file path=ppt/theme/theme3.xml><?xml version="1.0" encoding="utf-8"?>
<a:theme xmlns:a="http://schemas.openxmlformats.org/drawingml/2006/main" name="ACADEMY: Simple">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2E774CA6-D3B7-3A4F-B7DA-589E2CA91FD1}"/>
    </a:ext>
  </a:extLst>
</a:theme>
</file>

<file path=ppt/theme/theme4.xml><?xml version="1.0" encoding="utf-8"?>
<a:theme xmlns:a="http://schemas.openxmlformats.org/drawingml/2006/main" name="FOUNDATION: Large Swirl">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1C210AA4-410A-6E4A-8F8D-A5943EFD2FDB}"/>
    </a:ext>
  </a:extLst>
</a:theme>
</file>

<file path=ppt/theme/theme5.xml><?xml version="1.0" encoding="utf-8"?>
<a:theme xmlns:a="http://schemas.openxmlformats.org/drawingml/2006/main" name="FOUNDATION: Left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E77987C5-7655-C14E-BCEB-75FB03D87CFF}"/>
    </a:ext>
  </a:extLst>
</a:theme>
</file>

<file path=ppt/theme/theme6.xml><?xml version="1.0" encoding="utf-8"?>
<a:theme xmlns:a="http://schemas.openxmlformats.org/drawingml/2006/main" name="FOUNDATION: Top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691C7BEB-1B89-584F-8A32-166F02C55882}"/>
    </a:ext>
  </a:extLst>
</a:theme>
</file>

<file path=ppt/theme/theme7.xml><?xml version="1.0" encoding="utf-8"?>
<a:theme xmlns:a="http://schemas.openxmlformats.org/drawingml/2006/main" name="FOUNDATION: Simple">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9DA4169E-AE82-AE48-8A86-CFBF772076C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Academy_Foundation_NewLogo_Template</Template>
  <TotalTime>87</TotalTime>
  <Words>5830</Words>
  <Application>Microsoft Office PowerPoint</Application>
  <PresentationFormat>Widescreen</PresentationFormat>
  <Paragraphs>353</Paragraphs>
  <Slides>58</Slides>
  <Notes>0</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58</vt:i4>
      </vt:variant>
    </vt:vector>
  </HeadingPairs>
  <TitlesOfParts>
    <vt:vector size="68" baseType="lpstr">
      <vt:lpstr>Arial</vt:lpstr>
      <vt:lpstr>Calibri</vt:lpstr>
      <vt:lpstr>Helvetica</vt:lpstr>
      <vt:lpstr>ACADEMY: Left Bar</vt:lpstr>
      <vt:lpstr>ACADEMY: Top Bar</vt:lpstr>
      <vt:lpstr>ACADEMY: Simple</vt:lpstr>
      <vt:lpstr>FOUNDATION: Large Swirl</vt:lpstr>
      <vt:lpstr>FOUNDATION: Left Bar</vt:lpstr>
      <vt:lpstr>FOUNDATION: Top Bar</vt:lpstr>
      <vt:lpstr>FOUNDATION: Simple</vt:lpstr>
      <vt:lpstr>AAO-HNSF Clinical Practice Guideline: Otitis Media with Effusion</vt:lpstr>
      <vt:lpstr>Disclaimer</vt:lpstr>
      <vt:lpstr>Burden</vt:lpstr>
      <vt:lpstr>Clinical Practice Guideline Development Manual: Third Edition Rosenfeld, Shiffman, and Robertson</vt:lpstr>
      <vt:lpstr>CPG Goals</vt:lpstr>
      <vt:lpstr>CPG Leadership</vt:lpstr>
      <vt:lpstr>CPG Multi-Disciplinary Panel</vt:lpstr>
      <vt:lpstr>CPG Development</vt:lpstr>
      <vt:lpstr>Difference from Prior CPG</vt:lpstr>
      <vt:lpstr>Difference from Prior CPG</vt:lpstr>
      <vt:lpstr>Target Population</vt:lpstr>
      <vt:lpstr>Purpose &amp; Target Audience</vt:lpstr>
      <vt:lpstr>Definitions</vt:lpstr>
      <vt:lpstr>Definitions</vt:lpstr>
      <vt:lpstr>Literature Search</vt:lpstr>
      <vt:lpstr>KAS 1A and 1B: Pneumatic Otoscopy</vt:lpstr>
      <vt:lpstr>KAS 1A and 1B: Pneumatic Otoscopy</vt:lpstr>
      <vt:lpstr>KAS 2: Tympanometry</vt:lpstr>
      <vt:lpstr>KAS 2: Tympanometry</vt:lpstr>
      <vt:lpstr>KAS 3: Failed Newborn Hearing Screen</vt:lpstr>
      <vt:lpstr>KAS 3: Failed Newborn Hearing Screen</vt:lpstr>
      <vt:lpstr>KAS 4A and 4B: At-Risk Children</vt:lpstr>
      <vt:lpstr>KAS 4A and 4B: At-Risk Children</vt:lpstr>
      <vt:lpstr>KAS 4A and 4B: At-Risk Children</vt:lpstr>
      <vt:lpstr>KAS 5: Screening Healthy Children</vt:lpstr>
      <vt:lpstr>KAS 5: Screening Healthy Children</vt:lpstr>
      <vt:lpstr>KAS 6: Patient Education</vt:lpstr>
      <vt:lpstr>KAS 6: Patient Education</vt:lpstr>
      <vt:lpstr>Patient FAQ</vt:lpstr>
      <vt:lpstr>KAS 7: Watchful Waiting</vt:lpstr>
      <vt:lpstr>KAS 7: Watchful Waiting</vt:lpstr>
      <vt:lpstr>KAS 8A, 8B, 8C: Steroids, Antibiotics, and Antihistamines or Decognestants</vt:lpstr>
      <vt:lpstr>KAS 8A, 8B, 8C: Steroids, Antibiotics, and Antihistamines or Decongestants</vt:lpstr>
      <vt:lpstr>KAS 9: Hearing Test</vt:lpstr>
      <vt:lpstr>KAS 9: Hearing Test</vt:lpstr>
      <vt:lpstr>KAS 10: Speech and Language</vt:lpstr>
      <vt:lpstr>KAS 10: Speech and Language</vt:lpstr>
      <vt:lpstr>KAS 11: Surveillance of Chronic OME</vt:lpstr>
      <vt:lpstr>KAS 11: Surveillance of Chronic OME</vt:lpstr>
      <vt:lpstr>KAS 12A and 12B: Surgery</vt:lpstr>
      <vt:lpstr>KAS 12A and 12B: Surgery</vt:lpstr>
      <vt:lpstr>KAS 13: Outcome Assessment</vt:lpstr>
      <vt:lpstr>KAS 13: Outcome Assessment</vt:lpstr>
      <vt:lpstr>In Summary</vt:lpstr>
      <vt:lpstr>In Summary (cont’d)</vt:lpstr>
      <vt:lpstr>Research Needs</vt:lpstr>
      <vt:lpstr>Research Needs (cont’d)</vt:lpstr>
      <vt:lpstr>Research Needs (cont’d)</vt:lpstr>
      <vt:lpstr>Research Needs (cont’d)</vt:lpstr>
      <vt:lpstr>Research Needs (cont’d)</vt:lpstr>
      <vt:lpstr>Research Needs (cont’d)</vt:lpstr>
      <vt:lpstr>Research Needs (cont’d)</vt:lpstr>
      <vt:lpstr>Research Needs (cont’d)</vt:lpstr>
      <vt:lpstr>Choosing Wisely®</vt:lpstr>
      <vt:lpstr>AAO-HNSF List of 10 Things Physicians and Patients Should Question</vt:lpstr>
      <vt:lpstr>AAO-HNSF List of 10 Things Physicians and Patients Should Question</vt:lpstr>
      <vt:lpstr>Thank you for your attention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AAO-HNSF Clinical Practice Guideline: Otitis Media with Effusion</dc:title>
  <dc:creator>Lambie, Erin</dc:creator>
  <cp:lastModifiedBy>Driver, Aubree</cp:lastModifiedBy>
  <cp:revision>14</cp:revision>
  <dcterms:created xsi:type="dcterms:W3CDTF">2018-09-21T16:00:28Z</dcterms:created>
  <dcterms:modified xsi:type="dcterms:W3CDTF">2019-06-24T17:19:44Z</dcterms:modified>
</cp:coreProperties>
</file>