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3" r:id="rId4"/>
    <p:sldMasterId id="2147483699" r:id="rId5"/>
    <p:sldMasterId id="2147483703" r:id="rId6"/>
    <p:sldMasterId id="2147483707" r:id="rId7"/>
    <p:sldMasterId id="2147483713" r:id="rId8"/>
    <p:sldMasterId id="2147483719" r:id="rId9"/>
    <p:sldMasterId id="2147483725" r:id="rId10"/>
    <p:sldMasterId id="2147483729" r:id="rId11"/>
    <p:sldMasterId id="2147483736" r:id="rId12"/>
    <p:sldMasterId id="2147483742" r:id="rId13"/>
    <p:sldMasterId id="2147483748" r:id="rId14"/>
    <p:sldMasterId id="2147483756" r:id="rId15"/>
    <p:sldMasterId id="2147483762" r:id="rId16"/>
    <p:sldMasterId id="2147483768" r:id="rId17"/>
  </p:sldMasterIdLst>
  <p:sldIdLst>
    <p:sldId id="256" r:id="rId18"/>
    <p:sldId id="263" r:id="rId19"/>
    <p:sldId id="270" r:id="rId20"/>
    <p:sldId id="268" r:id="rId21"/>
    <p:sldId id="269" r:id="rId22"/>
    <p:sldId id="406" r:id="rId23"/>
    <p:sldId id="265" r:id="rId24"/>
    <p:sldId id="376" r:id="rId25"/>
    <p:sldId id="409" r:id="rId26"/>
    <p:sldId id="407" r:id="rId27"/>
    <p:sldId id="272" r:id="rId28"/>
    <p:sldId id="273" r:id="rId29"/>
    <p:sldId id="351" r:id="rId30"/>
    <p:sldId id="377" r:id="rId31"/>
    <p:sldId id="378" r:id="rId32"/>
    <p:sldId id="379" r:id="rId33"/>
    <p:sldId id="381" r:id="rId34"/>
    <p:sldId id="380"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339" r:id="rId55"/>
    <p:sldId id="411" r:id="rId56"/>
    <p:sldId id="412" r:id="rId57"/>
    <p:sldId id="414" r:id="rId58"/>
    <p:sldId id="341" r:id="rId59"/>
    <p:sldId id="401" r:id="rId60"/>
    <p:sldId id="402" r:id="rId61"/>
    <p:sldId id="403" r:id="rId62"/>
    <p:sldId id="404" r:id="rId63"/>
    <p:sldId id="410" r:id="rId64"/>
    <p:sldId id="413" r:id="rId65"/>
    <p:sldId id="34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67" d="100"/>
          <a:sy n="67" d="100"/>
        </p:scale>
        <p:origin x="472" y="32"/>
      </p:cViewPr>
      <p:guideLst/>
    </p:cSldViewPr>
  </p:slideViewPr>
  <p:notesTextViewPr>
    <p:cViewPr>
      <p:scale>
        <a:sx n="1" d="1"/>
        <a:sy n="1" d="1"/>
      </p:scale>
      <p:origin x="0" y="0"/>
    </p:cViewPr>
  </p:notesTextViewPr>
  <p:sorterViewPr>
    <p:cViewPr>
      <p:scale>
        <a:sx n="100" d="100"/>
        <a:sy n="100" d="100"/>
      </p:scale>
      <p:origin x="0" y="-1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jur, Taskin" userId="9df15ca3-3e91-4e38-859d-02ebb3637238" providerId="ADAL" clId="{544878D7-5773-48C1-BA07-8F6BB4FD7A4A}"/>
    <pc:docChg chg="undo custSel addSld modSld">
      <pc:chgData name="Monjur, Taskin" userId="9df15ca3-3e91-4e38-859d-02ebb3637238" providerId="ADAL" clId="{544878D7-5773-48C1-BA07-8F6BB4FD7A4A}" dt="2021-04-02T16:11:23.732" v="310" actId="14100"/>
      <pc:docMkLst>
        <pc:docMk/>
      </pc:docMkLst>
      <pc:sldChg chg="modSp mod">
        <pc:chgData name="Monjur, Taskin" userId="9df15ca3-3e91-4e38-859d-02ebb3637238" providerId="ADAL" clId="{544878D7-5773-48C1-BA07-8F6BB4FD7A4A}" dt="2021-04-02T15:57:51.457" v="251" actId="6549"/>
        <pc:sldMkLst>
          <pc:docMk/>
          <pc:sldMk cId="2186768769" sldId="341"/>
        </pc:sldMkLst>
        <pc:spChg chg="mod">
          <ac:chgData name="Monjur, Taskin" userId="9df15ca3-3e91-4e38-859d-02ebb3637238" providerId="ADAL" clId="{544878D7-5773-48C1-BA07-8F6BB4FD7A4A}" dt="2021-04-02T15:57:51.457" v="251" actId="6549"/>
          <ac:spMkLst>
            <pc:docMk/>
            <pc:sldMk cId="2186768769" sldId="341"/>
            <ac:spMk id="3" creationId="{83DFBFFE-DDB1-4B5B-9828-F74A2AAC3D3B}"/>
          </ac:spMkLst>
        </pc:spChg>
      </pc:sldChg>
      <pc:sldChg chg="modSp mod">
        <pc:chgData name="Monjur, Taskin" userId="9df15ca3-3e91-4e38-859d-02ebb3637238" providerId="ADAL" clId="{544878D7-5773-48C1-BA07-8F6BB4FD7A4A}" dt="2021-04-02T16:05:00.897" v="274" actId="20577"/>
        <pc:sldMkLst>
          <pc:docMk/>
          <pc:sldMk cId="3646029441" sldId="401"/>
        </pc:sldMkLst>
        <pc:spChg chg="mod">
          <ac:chgData name="Monjur, Taskin" userId="9df15ca3-3e91-4e38-859d-02ebb3637238" providerId="ADAL" clId="{544878D7-5773-48C1-BA07-8F6BB4FD7A4A}" dt="2021-04-02T16:05:00.897" v="274" actId="20577"/>
          <ac:spMkLst>
            <pc:docMk/>
            <pc:sldMk cId="3646029441" sldId="401"/>
            <ac:spMk id="3" creationId="{B2256813-6A16-4945-B9E6-3D1B52BC2B4E}"/>
          </ac:spMkLst>
        </pc:spChg>
      </pc:sldChg>
      <pc:sldChg chg="modSp mod">
        <pc:chgData name="Monjur, Taskin" userId="9df15ca3-3e91-4e38-859d-02ebb3637238" providerId="ADAL" clId="{544878D7-5773-48C1-BA07-8F6BB4FD7A4A}" dt="2021-04-02T16:06:29.527" v="280" actId="1035"/>
        <pc:sldMkLst>
          <pc:docMk/>
          <pc:sldMk cId="2364276937" sldId="402"/>
        </pc:sldMkLst>
        <pc:spChg chg="mod">
          <ac:chgData name="Monjur, Taskin" userId="9df15ca3-3e91-4e38-859d-02ebb3637238" providerId="ADAL" clId="{544878D7-5773-48C1-BA07-8F6BB4FD7A4A}" dt="2021-04-02T16:06:29.527" v="280" actId="1035"/>
          <ac:spMkLst>
            <pc:docMk/>
            <pc:sldMk cId="2364276937" sldId="402"/>
            <ac:spMk id="3" creationId="{46051057-6725-4BC3-AEC4-2B9F3EB93780}"/>
          </ac:spMkLst>
        </pc:spChg>
      </pc:sldChg>
      <pc:sldChg chg="addSp delSp modSp mod">
        <pc:chgData name="Monjur, Taskin" userId="9df15ca3-3e91-4e38-859d-02ebb3637238" providerId="ADAL" clId="{544878D7-5773-48C1-BA07-8F6BB4FD7A4A}" dt="2021-04-02T16:11:23.732" v="310" actId="14100"/>
        <pc:sldMkLst>
          <pc:docMk/>
          <pc:sldMk cId="4130636989" sldId="411"/>
        </pc:sldMkLst>
        <pc:picChg chg="add mod modCrop">
          <ac:chgData name="Monjur, Taskin" userId="9df15ca3-3e91-4e38-859d-02ebb3637238" providerId="ADAL" clId="{544878D7-5773-48C1-BA07-8F6BB4FD7A4A}" dt="2021-04-02T16:11:23.732" v="310" actId="14100"/>
          <ac:picMkLst>
            <pc:docMk/>
            <pc:sldMk cId="4130636989" sldId="411"/>
            <ac:picMk id="3" creationId="{EABA5B96-1815-40F8-AB71-9EAEE5D32E7F}"/>
          </ac:picMkLst>
        </pc:picChg>
        <pc:picChg chg="del">
          <ac:chgData name="Monjur, Taskin" userId="9df15ca3-3e91-4e38-859d-02ebb3637238" providerId="ADAL" clId="{544878D7-5773-48C1-BA07-8F6BB4FD7A4A}" dt="2021-04-02T16:09:52.800" v="281" actId="478"/>
          <ac:picMkLst>
            <pc:docMk/>
            <pc:sldMk cId="4130636989" sldId="411"/>
            <ac:picMk id="5" creationId="{F3D0A5DB-7B7D-4519-96BB-D6BB22FA0E68}"/>
          </ac:picMkLst>
        </pc:picChg>
      </pc:sldChg>
      <pc:sldChg chg="delSp modSp new mod">
        <pc:chgData name="Monjur, Taskin" userId="9df15ca3-3e91-4e38-859d-02ebb3637238" providerId="ADAL" clId="{544878D7-5773-48C1-BA07-8F6BB4FD7A4A}" dt="2021-04-01T15:48:51.790" v="134" actId="404"/>
        <pc:sldMkLst>
          <pc:docMk/>
          <pc:sldMk cId="3634929872" sldId="413"/>
        </pc:sldMkLst>
        <pc:spChg chg="del mod">
          <ac:chgData name="Monjur, Taskin" userId="9df15ca3-3e91-4e38-859d-02ebb3637238" providerId="ADAL" clId="{544878D7-5773-48C1-BA07-8F6BB4FD7A4A}" dt="2021-04-01T15:48:15.837" v="132" actId="478"/>
          <ac:spMkLst>
            <pc:docMk/>
            <pc:sldMk cId="3634929872" sldId="413"/>
            <ac:spMk id="2" creationId="{BC1633B0-AAE5-4172-8755-6EDB8AA5D040}"/>
          </ac:spMkLst>
        </pc:spChg>
        <pc:spChg chg="mod">
          <ac:chgData name="Monjur, Taskin" userId="9df15ca3-3e91-4e38-859d-02ebb3637238" providerId="ADAL" clId="{544878D7-5773-48C1-BA07-8F6BB4FD7A4A}" dt="2021-04-01T15:48:51.790" v="134" actId="404"/>
          <ac:spMkLst>
            <pc:docMk/>
            <pc:sldMk cId="3634929872" sldId="413"/>
            <ac:spMk id="3" creationId="{297A0C0B-F31F-4ABE-8A8F-A8F262BA2749}"/>
          </ac:spMkLst>
        </pc:spChg>
      </pc:sldChg>
      <pc:sldChg chg="addSp delSp modSp new mod modAnim">
        <pc:chgData name="Monjur, Taskin" userId="9df15ca3-3e91-4e38-859d-02ebb3637238" providerId="ADAL" clId="{544878D7-5773-48C1-BA07-8F6BB4FD7A4A}" dt="2021-04-01T19:11:04.094" v="205" actId="1076"/>
        <pc:sldMkLst>
          <pc:docMk/>
          <pc:sldMk cId="1226618991" sldId="414"/>
        </pc:sldMkLst>
        <pc:spChg chg="mod">
          <ac:chgData name="Monjur, Taskin" userId="9df15ca3-3e91-4e38-859d-02ebb3637238" providerId="ADAL" clId="{544878D7-5773-48C1-BA07-8F6BB4FD7A4A}" dt="2021-04-01T15:51:19.444" v="182" actId="20577"/>
          <ac:spMkLst>
            <pc:docMk/>
            <pc:sldMk cId="1226618991" sldId="414"/>
            <ac:spMk id="2" creationId="{AFF169D6-8631-435C-9EFB-EC1A5F719F6D}"/>
          </ac:spMkLst>
        </pc:spChg>
        <pc:spChg chg="mod">
          <ac:chgData name="Monjur, Taskin" userId="9df15ca3-3e91-4e38-859d-02ebb3637238" providerId="ADAL" clId="{544878D7-5773-48C1-BA07-8F6BB4FD7A4A}" dt="2021-04-01T19:11:04.094" v="205" actId="1076"/>
          <ac:spMkLst>
            <pc:docMk/>
            <pc:sldMk cId="1226618991" sldId="414"/>
            <ac:spMk id="3" creationId="{C1FFFDBC-274F-4592-8347-FC14BF2F1C01}"/>
          </ac:spMkLst>
        </pc:spChg>
        <pc:picChg chg="add del mod">
          <ac:chgData name="Monjur, Taskin" userId="9df15ca3-3e91-4e38-859d-02ebb3637238" providerId="ADAL" clId="{544878D7-5773-48C1-BA07-8F6BB4FD7A4A}" dt="2021-04-01T19:10:00.617" v="197" actId="478"/>
          <ac:picMkLst>
            <pc:docMk/>
            <pc:sldMk cId="1226618991" sldId="414"/>
            <ac:picMk id="5" creationId="{9F819E95-5B14-4D9F-B31F-2DE50F2F7C0B}"/>
          </ac:picMkLst>
        </pc:picChg>
        <pc:picChg chg="add mod">
          <ac:chgData name="Monjur, Taskin" userId="9df15ca3-3e91-4e38-859d-02ebb3637238" providerId="ADAL" clId="{544878D7-5773-48C1-BA07-8F6BB4FD7A4A}" dt="2021-04-01T19:10:40.957" v="204" actId="14100"/>
          <ac:picMkLst>
            <pc:docMk/>
            <pc:sldMk cId="1226618991" sldId="414"/>
            <ac:picMk id="6" creationId="{ED098F72-7A6A-46F0-A9CF-1C31E630DB12}"/>
          </ac:picMkLst>
        </pc:picChg>
      </pc:sldChg>
    </pc:docChg>
  </pc:docChgLst>
  <pc:docChgLst>
    <pc:chgData name="Monjur, Taskin" userId="9df15ca3-3e91-4e38-859d-02ebb3637238" providerId="ADAL" clId="{D4515394-DD8C-4E3A-9D91-EC1A665768E5}"/>
    <pc:docChg chg="undo custSel delSld modSld">
      <pc:chgData name="Monjur, Taskin" userId="9df15ca3-3e91-4e38-859d-02ebb3637238" providerId="ADAL" clId="{D4515394-DD8C-4E3A-9D91-EC1A665768E5}" dt="2021-03-02T19:23:22.219" v="485" actId="20577"/>
      <pc:docMkLst>
        <pc:docMk/>
      </pc:docMkLst>
      <pc:sldChg chg="modSp mod">
        <pc:chgData name="Monjur, Taskin" userId="9df15ca3-3e91-4e38-859d-02ebb3637238" providerId="ADAL" clId="{D4515394-DD8C-4E3A-9D91-EC1A665768E5}" dt="2021-03-02T19:23:22.219" v="485" actId="20577"/>
        <pc:sldMkLst>
          <pc:docMk/>
          <pc:sldMk cId="2151139732" sldId="256"/>
        </pc:sldMkLst>
        <pc:spChg chg="mod">
          <ac:chgData name="Monjur, Taskin" userId="9df15ca3-3e91-4e38-859d-02ebb3637238" providerId="ADAL" clId="{D4515394-DD8C-4E3A-9D91-EC1A665768E5}" dt="2021-02-26T20:26:53.074" v="482" actId="403"/>
          <ac:spMkLst>
            <pc:docMk/>
            <pc:sldMk cId="2151139732" sldId="256"/>
            <ac:spMk id="2" creationId="{A5658605-91DD-4B77-B170-C5CB394F997E}"/>
          </ac:spMkLst>
        </pc:spChg>
        <pc:spChg chg="mod">
          <ac:chgData name="Monjur, Taskin" userId="9df15ca3-3e91-4e38-859d-02ebb3637238" providerId="ADAL" clId="{D4515394-DD8C-4E3A-9D91-EC1A665768E5}" dt="2021-03-02T19:23:22.219" v="485" actId="20577"/>
          <ac:spMkLst>
            <pc:docMk/>
            <pc:sldMk cId="2151139732" sldId="256"/>
            <ac:spMk id="8" creationId="{42D0EA8F-4596-4AC6-BAC4-B0B89960F921}"/>
          </ac:spMkLst>
        </pc:spChg>
      </pc:sldChg>
      <pc:sldChg chg="modSp">
        <pc:chgData name="Monjur, Taskin" userId="9df15ca3-3e91-4e38-859d-02ebb3637238" providerId="ADAL" clId="{D4515394-DD8C-4E3A-9D91-EC1A665768E5}" dt="2021-02-26T20:18:55.842" v="269"/>
        <pc:sldMkLst>
          <pc:docMk/>
          <pc:sldMk cId="3624204561" sldId="263"/>
        </pc:sldMkLst>
        <pc:spChg chg="mod">
          <ac:chgData name="Monjur, Taskin" userId="9df15ca3-3e91-4e38-859d-02ebb3637238" providerId="ADAL" clId="{D4515394-DD8C-4E3A-9D91-EC1A665768E5}" dt="2021-02-26T20:18:55.842" v="269"/>
          <ac:spMkLst>
            <pc:docMk/>
            <pc:sldMk cId="3624204561" sldId="263"/>
            <ac:spMk id="2" creationId="{DF807A2C-50D9-4080-9B7B-80FC203125D2}"/>
          </ac:spMkLst>
        </pc:spChg>
      </pc:sldChg>
      <pc:sldChg chg="modSp mod">
        <pc:chgData name="Monjur, Taskin" userId="9df15ca3-3e91-4e38-859d-02ebb3637238" providerId="ADAL" clId="{D4515394-DD8C-4E3A-9D91-EC1A665768E5}" dt="2021-02-26T20:18:55.842" v="269"/>
        <pc:sldMkLst>
          <pc:docMk/>
          <pc:sldMk cId="3087373177" sldId="265"/>
        </pc:sldMkLst>
        <pc:spChg chg="mod">
          <ac:chgData name="Monjur, Taskin" userId="9df15ca3-3e91-4e38-859d-02ebb3637238" providerId="ADAL" clId="{D4515394-DD8C-4E3A-9D91-EC1A665768E5}" dt="2021-02-26T20:18:55.842" v="269"/>
          <ac:spMkLst>
            <pc:docMk/>
            <pc:sldMk cId="3087373177" sldId="265"/>
            <ac:spMk id="2" creationId="{EACDBA10-0CE1-4C19-AA44-B5858B2216DC}"/>
          </ac:spMkLst>
        </pc:spChg>
        <pc:spChg chg="mod">
          <ac:chgData name="Monjur, Taskin" userId="9df15ca3-3e91-4e38-859d-02ebb3637238" providerId="ADAL" clId="{D4515394-DD8C-4E3A-9D91-EC1A665768E5}" dt="2021-02-26T20:18:55.842" v="269"/>
          <ac:spMkLst>
            <pc:docMk/>
            <pc:sldMk cId="3087373177" sldId="265"/>
            <ac:spMk id="3" creationId="{6BC4374B-19F3-4BEF-851A-838BA7F6E8E8}"/>
          </ac:spMkLst>
        </pc:spChg>
      </pc:sldChg>
      <pc:sldChg chg="modSp">
        <pc:chgData name="Monjur, Taskin" userId="9df15ca3-3e91-4e38-859d-02ebb3637238" providerId="ADAL" clId="{D4515394-DD8C-4E3A-9D91-EC1A665768E5}" dt="2021-02-26T20:18:55.842" v="269"/>
        <pc:sldMkLst>
          <pc:docMk/>
          <pc:sldMk cId="3852930144" sldId="268"/>
        </pc:sldMkLst>
        <pc:spChg chg="mod">
          <ac:chgData name="Monjur, Taskin" userId="9df15ca3-3e91-4e38-859d-02ebb3637238" providerId="ADAL" clId="{D4515394-DD8C-4E3A-9D91-EC1A665768E5}" dt="2021-02-26T20:18:55.842" v="269"/>
          <ac:spMkLst>
            <pc:docMk/>
            <pc:sldMk cId="3852930144" sldId="268"/>
            <ac:spMk id="2" creationId="{EACDBA10-0CE1-4C19-AA44-B5858B2216DC}"/>
          </ac:spMkLst>
        </pc:spChg>
      </pc:sldChg>
      <pc:sldChg chg="modSp">
        <pc:chgData name="Monjur, Taskin" userId="9df15ca3-3e91-4e38-859d-02ebb3637238" providerId="ADAL" clId="{D4515394-DD8C-4E3A-9D91-EC1A665768E5}" dt="2021-02-26T20:18:55.842" v="269"/>
        <pc:sldMkLst>
          <pc:docMk/>
          <pc:sldMk cId="3365908761" sldId="269"/>
        </pc:sldMkLst>
        <pc:spChg chg="mod">
          <ac:chgData name="Monjur, Taskin" userId="9df15ca3-3e91-4e38-859d-02ebb3637238" providerId="ADAL" clId="{D4515394-DD8C-4E3A-9D91-EC1A665768E5}" dt="2021-02-26T20:18:55.842" v="269"/>
          <ac:spMkLst>
            <pc:docMk/>
            <pc:sldMk cId="3365908761" sldId="269"/>
            <ac:spMk id="2" creationId="{EACDBA10-0CE1-4C19-AA44-B5858B2216DC}"/>
          </ac:spMkLst>
        </pc:spChg>
        <pc:spChg chg="mod">
          <ac:chgData name="Monjur, Taskin" userId="9df15ca3-3e91-4e38-859d-02ebb3637238" providerId="ADAL" clId="{D4515394-DD8C-4E3A-9D91-EC1A665768E5}" dt="2021-02-26T20:18:55.842" v="269"/>
          <ac:spMkLst>
            <pc:docMk/>
            <pc:sldMk cId="3365908761" sldId="269"/>
            <ac:spMk id="3" creationId="{6BC4374B-19F3-4BEF-851A-838BA7F6E8E8}"/>
          </ac:spMkLst>
        </pc:spChg>
      </pc:sldChg>
      <pc:sldChg chg="modSp mod">
        <pc:chgData name="Monjur, Taskin" userId="9df15ca3-3e91-4e38-859d-02ebb3637238" providerId="ADAL" clId="{D4515394-DD8C-4E3A-9D91-EC1A665768E5}" dt="2021-02-26T20:21:04.707" v="455" actId="114"/>
        <pc:sldMkLst>
          <pc:docMk/>
          <pc:sldMk cId="621610007" sldId="270"/>
        </pc:sldMkLst>
        <pc:spChg chg="mod">
          <ac:chgData name="Monjur, Taskin" userId="9df15ca3-3e91-4e38-859d-02ebb3637238" providerId="ADAL" clId="{D4515394-DD8C-4E3A-9D91-EC1A665768E5}" dt="2021-02-26T20:21:04.707" v="455" actId="114"/>
          <ac:spMkLst>
            <pc:docMk/>
            <pc:sldMk cId="621610007" sldId="270"/>
            <ac:spMk id="7" creationId="{AD7A01A0-26F2-41C0-AD0B-20ADE363A306}"/>
          </ac:spMkLst>
        </pc:spChg>
      </pc:sldChg>
      <pc:sldChg chg="modSp">
        <pc:chgData name="Monjur, Taskin" userId="9df15ca3-3e91-4e38-859d-02ebb3637238" providerId="ADAL" clId="{D4515394-DD8C-4E3A-9D91-EC1A665768E5}" dt="2021-02-26T20:18:55.842" v="269"/>
        <pc:sldMkLst>
          <pc:docMk/>
          <pc:sldMk cId="106225643" sldId="272"/>
        </pc:sldMkLst>
        <pc:spChg chg="mod">
          <ac:chgData name="Monjur, Taskin" userId="9df15ca3-3e91-4e38-859d-02ebb3637238" providerId="ADAL" clId="{D4515394-DD8C-4E3A-9D91-EC1A665768E5}" dt="2021-02-26T20:18:55.842" v="269"/>
          <ac:spMkLst>
            <pc:docMk/>
            <pc:sldMk cId="106225643" sldId="272"/>
            <ac:spMk id="2" creationId="{EACDBA10-0CE1-4C19-AA44-B5858B2216DC}"/>
          </ac:spMkLst>
        </pc:spChg>
        <pc:spChg chg="mod">
          <ac:chgData name="Monjur, Taskin" userId="9df15ca3-3e91-4e38-859d-02ebb3637238" providerId="ADAL" clId="{D4515394-DD8C-4E3A-9D91-EC1A665768E5}" dt="2021-02-26T20:18:55.842" v="269"/>
          <ac:spMkLst>
            <pc:docMk/>
            <pc:sldMk cId="106225643" sldId="272"/>
            <ac:spMk id="3" creationId="{6BC4374B-19F3-4BEF-851A-838BA7F6E8E8}"/>
          </ac:spMkLst>
        </pc:spChg>
      </pc:sldChg>
      <pc:sldChg chg="modSp">
        <pc:chgData name="Monjur, Taskin" userId="9df15ca3-3e91-4e38-859d-02ebb3637238" providerId="ADAL" clId="{D4515394-DD8C-4E3A-9D91-EC1A665768E5}" dt="2021-02-26T20:18:55.842" v="269"/>
        <pc:sldMkLst>
          <pc:docMk/>
          <pc:sldMk cId="2422269910" sldId="273"/>
        </pc:sldMkLst>
        <pc:spChg chg="mod">
          <ac:chgData name="Monjur, Taskin" userId="9df15ca3-3e91-4e38-859d-02ebb3637238" providerId="ADAL" clId="{D4515394-DD8C-4E3A-9D91-EC1A665768E5}" dt="2021-02-26T20:18:55.842" v="269"/>
          <ac:spMkLst>
            <pc:docMk/>
            <pc:sldMk cId="2422269910" sldId="273"/>
            <ac:spMk id="2" creationId="{EACDBA10-0CE1-4C19-AA44-B5858B2216DC}"/>
          </ac:spMkLst>
        </pc:spChg>
      </pc:sldChg>
      <pc:sldChg chg="modSp mod">
        <pc:chgData name="Monjur, Taskin" userId="9df15ca3-3e91-4e38-859d-02ebb3637238" providerId="ADAL" clId="{D4515394-DD8C-4E3A-9D91-EC1A665768E5}" dt="2021-02-26T20:08:50.603" v="117" actId="1076"/>
        <pc:sldMkLst>
          <pc:docMk/>
          <pc:sldMk cId="1921421559" sldId="339"/>
        </pc:sldMkLst>
        <pc:picChg chg="mod">
          <ac:chgData name="Monjur, Taskin" userId="9df15ca3-3e91-4e38-859d-02ebb3637238" providerId="ADAL" clId="{D4515394-DD8C-4E3A-9D91-EC1A665768E5}" dt="2021-02-26T20:08:50.603" v="117" actId="1076"/>
          <ac:picMkLst>
            <pc:docMk/>
            <pc:sldMk cId="1921421559" sldId="339"/>
            <ac:picMk id="4" creationId="{FBF6211A-439F-426C-893F-484123C215BB}"/>
          </ac:picMkLst>
        </pc:picChg>
      </pc:sldChg>
      <pc:sldChg chg="modSp mod">
        <pc:chgData name="Monjur, Taskin" userId="9df15ca3-3e91-4e38-859d-02ebb3637238" providerId="ADAL" clId="{D4515394-DD8C-4E3A-9D91-EC1A665768E5}" dt="2021-02-26T20:18:55.842" v="269"/>
        <pc:sldMkLst>
          <pc:docMk/>
          <pc:sldMk cId="2186768769" sldId="341"/>
        </pc:sldMkLst>
        <pc:spChg chg="mod">
          <ac:chgData name="Monjur, Taskin" userId="9df15ca3-3e91-4e38-859d-02ebb3637238" providerId="ADAL" clId="{D4515394-DD8C-4E3A-9D91-EC1A665768E5}" dt="2021-02-26T20:18:55.842" v="269"/>
          <ac:spMkLst>
            <pc:docMk/>
            <pc:sldMk cId="2186768769" sldId="341"/>
            <ac:spMk id="2" creationId="{86094DA2-BB4D-44A8-991A-BC51C51A70D3}"/>
          </ac:spMkLst>
        </pc:spChg>
        <pc:spChg chg="mod">
          <ac:chgData name="Monjur, Taskin" userId="9df15ca3-3e91-4e38-859d-02ebb3637238" providerId="ADAL" clId="{D4515394-DD8C-4E3A-9D91-EC1A665768E5}" dt="2021-02-26T20:18:55.842" v="269"/>
          <ac:spMkLst>
            <pc:docMk/>
            <pc:sldMk cId="2186768769" sldId="341"/>
            <ac:spMk id="3" creationId="{83DFBFFE-DDB1-4B5B-9828-F74A2AAC3D3B}"/>
          </ac:spMkLst>
        </pc:spChg>
      </pc:sldChg>
      <pc:sldChg chg="del">
        <pc:chgData name="Monjur, Taskin" userId="9df15ca3-3e91-4e38-859d-02ebb3637238" providerId="ADAL" clId="{D4515394-DD8C-4E3A-9D91-EC1A665768E5}" dt="2021-02-26T20:16:32.564" v="207" actId="47"/>
        <pc:sldMkLst>
          <pc:docMk/>
          <pc:sldMk cId="1365398691" sldId="344"/>
        </pc:sldMkLst>
      </pc:sldChg>
      <pc:sldChg chg="modSp mod">
        <pc:chgData name="Monjur, Taskin" userId="9df15ca3-3e91-4e38-859d-02ebb3637238" providerId="ADAL" clId="{D4515394-DD8C-4E3A-9D91-EC1A665768E5}" dt="2021-02-26T20:18:55.842" v="269"/>
        <pc:sldMkLst>
          <pc:docMk/>
          <pc:sldMk cId="1368344745" sldId="351"/>
        </pc:sldMkLst>
        <pc:spChg chg="mod">
          <ac:chgData name="Monjur, Taskin" userId="9df15ca3-3e91-4e38-859d-02ebb3637238" providerId="ADAL" clId="{D4515394-DD8C-4E3A-9D91-EC1A665768E5}" dt="2021-02-26T20:18:55.842" v="269"/>
          <ac:spMkLst>
            <pc:docMk/>
            <pc:sldMk cId="1368344745" sldId="351"/>
            <ac:spMk id="2" creationId="{EACDBA10-0CE1-4C19-AA44-B5858B2216DC}"/>
          </ac:spMkLst>
        </pc:spChg>
        <pc:spChg chg="mod">
          <ac:chgData name="Monjur, Taskin" userId="9df15ca3-3e91-4e38-859d-02ebb3637238" providerId="ADAL" clId="{D4515394-DD8C-4E3A-9D91-EC1A665768E5}" dt="2021-02-26T20:18:55.842" v="269"/>
          <ac:spMkLst>
            <pc:docMk/>
            <pc:sldMk cId="1368344745" sldId="351"/>
            <ac:spMk id="3" creationId="{6BC4374B-19F3-4BEF-851A-838BA7F6E8E8}"/>
          </ac:spMkLst>
        </pc:spChg>
      </pc:sldChg>
      <pc:sldChg chg="modSp mod">
        <pc:chgData name="Monjur, Taskin" userId="9df15ca3-3e91-4e38-859d-02ebb3637238" providerId="ADAL" clId="{D4515394-DD8C-4E3A-9D91-EC1A665768E5}" dt="2021-02-26T20:18:55.842" v="269"/>
        <pc:sldMkLst>
          <pc:docMk/>
          <pc:sldMk cId="2879983549" sldId="376"/>
        </pc:sldMkLst>
        <pc:spChg chg="mod">
          <ac:chgData name="Monjur, Taskin" userId="9df15ca3-3e91-4e38-859d-02ebb3637238" providerId="ADAL" clId="{D4515394-DD8C-4E3A-9D91-EC1A665768E5}" dt="2021-02-26T20:18:55.842" v="269"/>
          <ac:spMkLst>
            <pc:docMk/>
            <pc:sldMk cId="2879983549" sldId="376"/>
            <ac:spMk id="2" creationId="{713839C0-2FF1-4772-954B-93931FD2692E}"/>
          </ac:spMkLst>
        </pc:spChg>
        <pc:spChg chg="mod">
          <ac:chgData name="Monjur, Taskin" userId="9df15ca3-3e91-4e38-859d-02ebb3637238" providerId="ADAL" clId="{D4515394-DD8C-4E3A-9D91-EC1A665768E5}" dt="2021-02-26T20:18:55.842" v="269"/>
          <ac:spMkLst>
            <pc:docMk/>
            <pc:sldMk cId="2879983549" sldId="376"/>
            <ac:spMk id="3" creationId="{9C5A06B0-2E9D-4CF5-AC40-224156FD15F3}"/>
          </ac:spMkLst>
        </pc:spChg>
      </pc:sldChg>
      <pc:sldChg chg="modSp">
        <pc:chgData name="Monjur, Taskin" userId="9df15ca3-3e91-4e38-859d-02ebb3637238" providerId="ADAL" clId="{D4515394-DD8C-4E3A-9D91-EC1A665768E5}" dt="2021-02-26T20:18:55.842" v="269"/>
        <pc:sldMkLst>
          <pc:docMk/>
          <pc:sldMk cId="1753648779" sldId="377"/>
        </pc:sldMkLst>
        <pc:spChg chg="mod">
          <ac:chgData name="Monjur, Taskin" userId="9df15ca3-3e91-4e38-859d-02ebb3637238" providerId="ADAL" clId="{D4515394-DD8C-4E3A-9D91-EC1A665768E5}" dt="2021-02-26T20:18:55.842" v="269"/>
          <ac:spMkLst>
            <pc:docMk/>
            <pc:sldMk cId="1753648779" sldId="377"/>
            <ac:spMk id="2" creationId="{5DB2DC07-7093-4A57-9050-22BC0FD2DC6F}"/>
          </ac:spMkLst>
        </pc:spChg>
        <pc:spChg chg="mod">
          <ac:chgData name="Monjur, Taskin" userId="9df15ca3-3e91-4e38-859d-02ebb3637238" providerId="ADAL" clId="{D4515394-DD8C-4E3A-9D91-EC1A665768E5}" dt="2021-02-26T20:18:55.842" v="269"/>
          <ac:spMkLst>
            <pc:docMk/>
            <pc:sldMk cId="1753648779" sldId="377"/>
            <ac:spMk id="3" creationId="{B70DF097-E18C-48C1-A2F0-7766DCF87959}"/>
          </ac:spMkLst>
        </pc:spChg>
      </pc:sldChg>
      <pc:sldChg chg="modSp mod">
        <pc:chgData name="Monjur, Taskin" userId="9df15ca3-3e91-4e38-859d-02ebb3637238" providerId="ADAL" clId="{D4515394-DD8C-4E3A-9D91-EC1A665768E5}" dt="2021-02-26T20:18:55.842" v="269"/>
        <pc:sldMkLst>
          <pc:docMk/>
          <pc:sldMk cId="3777610422" sldId="378"/>
        </pc:sldMkLst>
        <pc:spChg chg="mod">
          <ac:chgData name="Monjur, Taskin" userId="9df15ca3-3e91-4e38-859d-02ebb3637238" providerId="ADAL" clId="{D4515394-DD8C-4E3A-9D91-EC1A665768E5}" dt="2021-02-26T20:18:55.842" v="269"/>
          <ac:spMkLst>
            <pc:docMk/>
            <pc:sldMk cId="3777610422" sldId="378"/>
            <ac:spMk id="2" creationId="{68E33FD4-C266-4156-920C-9186843758A3}"/>
          </ac:spMkLst>
        </pc:spChg>
        <pc:spChg chg="mod">
          <ac:chgData name="Monjur, Taskin" userId="9df15ca3-3e91-4e38-859d-02ebb3637238" providerId="ADAL" clId="{D4515394-DD8C-4E3A-9D91-EC1A665768E5}" dt="2021-02-26T17:37:18.767" v="15" actId="1035"/>
          <ac:spMkLst>
            <pc:docMk/>
            <pc:sldMk cId="3777610422" sldId="378"/>
            <ac:spMk id="3" creationId="{8C9479F4-A931-46BD-8489-7CB563F347AC}"/>
          </ac:spMkLst>
        </pc:spChg>
      </pc:sldChg>
      <pc:sldChg chg="modSp mod">
        <pc:chgData name="Monjur, Taskin" userId="9df15ca3-3e91-4e38-859d-02ebb3637238" providerId="ADAL" clId="{D4515394-DD8C-4E3A-9D91-EC1A665768E5}" dt="2021-02-26T20:18:55.842" v="269"/>
        <pc:sldMkLst>
          <pc:docMk/>
          <pc:sldMk cId="1372529444" sldId="379"/>
        </pc:sldMkLst>
        <pc:spChg chg="mod">
          <ac:chgData name="Monjur, Taskin" userId="9df15ca3-3e91-4e38-859d-02ebb3637238" providerId="ADAL" clId="{D4515394-DD8C-4E3A-9D91-EC1A665768E5}" dt="2021-02-26T20:18:55.842" v="269"/>
          <ac:spMkLst>
            <pc:docMk/>
            <pc:sldMk cId="1372529444" sldId="379"/>
            <ac:spMk id="3" creationId="{5A668F90-FC91-4C51-8B34-3BE6FC7AE972}"/>
          </ac:spMkLst>
        </pc:spChg>
      </pc:sldChg>
      <pc:sldChg chg="modSp">
        <pc:chgData name="Monjur, Taskin" userId="9df15ca3-3e91-4e38-859d-02ebb3637238" providerId="ADAL" clId="{D4515394-DD8C-4E3A-9D91-EC1A665768E5}" dt="2021-02-26T20:18:55.842" v="269"/>
        <pc:sldMkLst>
          <pc:docMk/>
          <pc:sldMk cId="701182774" sldId="380"/>
        </pc:sldMkLst>
        <pc:spChg chg="mod">
          <ac:chgData name="Monjur, Taskin" userId="9df15ca3-3e91-4e38-859d-02ebb3637238" providerId="ADAL" clId="{D4515394-DD8C-4E3A-9D91-EC1A665768E5}" dt="2021-02-26T20:18:55.842" v="269"/>
          <ac:spMkLst>
            <pc:docMk/>
            <pc:sldMk cId="701182774" sldId="380"/>
            <ac:spMk id="2" creationId="{9AC7564B-84E4-44DC-95D4-EE2461BC9ACE}"/>
          </ac:spMkLst>
        </pc:spChg>
        <pc:spChg chg="mod">
          <ac:chgData name="Monjur, Taskin" userId="9df15ca3-3e91-4e38-859d-02ebb3637238" providerId="ADAL" clId="{D4515394-DD8C-4E3A-9D91-EC1A665768E5}" dt="2021-02-26T20:18:55.842" v="269"/>
          <ac:spMkLst>
            <pc:docMk/>
            <pc:sldMk cId="701182774" sldId="380"/>
            <ac:spMk id="3" creationId="{0674E92E-B8F8-4DB1-A3CB-9A0910D9ED1F}"/>
          </ac:spMkLst>
        </pc:spChg>
      </pc:sldChg>
      <pc:sldChg chg="modSp mod">
        <pc:chgData name="Monjur, Taskin" userId="9df15ca3-3e91-4e38-859d-02ebb3637238" providerId="ADAL" clId="{D4515394-DD8C-4E3A-9D91-EC1A665768E5}" dt="2021-02-26T20:18:55.842" v="269"/>
        <pc:sldMkLst>
          <pc:docMk/>
          <pc:sldMk cId="572554827" sldId="381"/>
        </pc:sldMkLst>
        <pc:spChg chg="mod">
          <ac:chgData name="Monjur, Taskin" userId="9df15ca3-3e91-4e38-859d-02ebb3637238" providerId="ADAL" clId="{D4515394-DD8C-4E3A-9D91-EC1A665768E5}" dt="2021-02-26T20:18:55.842" v="269"/>
          <ac:spMkLst>
            <pc:docMk/>
            <pc:sldMk cId="572554827" sldId="381"/>
            <ac:spMk id="3" creationId="{D342BDBB-1176-489C-92D3-67CD5E515DE3}"/>
          </ac:spMkLst>
        </pc:spChg>
      </pc:sldChg>
      <pc:sldChg chg="modSp mod">
        <pc:chgData name="Monjur, Taskin" userId="9df15ca3-3e91-4e38-859d-02ebb3637238" providerId="ADAL" clId="{D4515394-DD8C-4E3A-9D91-EC1A665768E5}" dt="2021-02-26T20:18:55.842" v="269"/>
        <pc:sldMkLst>
          <pc:docMk/>
          <pc:sldMk cId="987275109" sldId="382"/>
        </pc:sldMkLst>
        <pc:spChg chg="mod">
          <ac:chgData name="Monjur, Taskin" userId="9df15ca3-3e91-4e38-859d-02ebb3637238" providerId="ADAL" clId="{D4515394-DD8C-4E3A-9D91-EC1A665768E5}" dt="2021-02-26T20:18:55.842" v="269"/>
          <ac:spMkLst>
            <pc:docMk/>
            <pc:sldMk cId="987275109" sldId="382"/>
            <ac:spMk id="2" creationId="{224907C2-7336-4268-B5A8-AEF14E1ECD6D}"/>
          </ac:spMkLst>
        </pc:spChg>
        <pc:spChg chg="mod">
          <ac:chgData name="Monjur, Taskin" userId="9df15ca3-3e91-4e38-859d-02ebb3637238" providerId="ADAL" clId="{D4515394-DD8C-4E3A-9D91-EC1A665768E5}" dt="2021-02-26T20:18:55.842" v="269"/>
          <ac:spMkLst>
            <pc:docMk/>
            <pc:sldMk cId="987275109" sldId="382"/>
            <ac:spMk id="3" creationId="{B1F91377-752D-4D36-BAB5-DBD3CC022C0E}"/>
          </ac:spMkLst>
        </pc:spChg>
      </pc:sldChg>
      <pc:sldChg chg="modSp mod">
        <pc:chgData name="Monjur, Taskin" userId="9df15ca3-3e91-4e38-859d-02ebb3637238" providerId="ADAL" clId="{D4515394-DD8C-4E3A-9D91-EC1A665768E5}" dt="2021-02-26T20:18:55.842" v="269"/>
        <pc:sldMkLst>
          <pc:docMk/>
          <pc:sldMk cId="44627743" sldId="383"/>
        </pc:sldMkLst>
        <pc:spChg chg="mod">
          <ac:chgData name="Monjur, Taskin" userId="9df15ca3-3e91-4e38-859d-02ebb3637238" providerId="ADAL" clId="{D4515394-DD8C-4E3A-9D91-EC1A665768E5}" dt="2021-02-26T20:18:55.842" v="269"/>
          <ac:spMkLst>
            <pc:docMk/>
            <pc:sldMk cId="44627743" sldId="383"/>
            <ac:spMk id="2" creationId="{DEBC0D0E-583C-4F22-8689-D49C40851934}"/>
          </ac:spMkLst>
        </pc:spChg>
        <pc:spChg chg="mod">
          <ac:chgData name="Monjur, Taskin" userId="9df15ca3-3e91-4e38-859d-02ebb3637238" providerId="ADAL" clId="{D4515394-DD8C-4E3A-9D91-EC1A665768E5}" dt="2021-02-26T20:18:55.842" v="269"/>
          <ac:spMkLst>
            <pc:docMk/>
            <pc:sldMk cId="44627743" sldId="383"/>
            <ac:spMk id="3" creationId="{2157FE98-27E4-4C5E-9409-F94944D7A09D}"/>
          </ac:spMkLst>
        </pc:spChg>
      </pc:sldChg>
      <pc:sldChg chg="modSp mod">
        <pc:chgData name="Monjur, Taskin" userId="9df15ca3-3e91-4e38-859d-02ebb3637238" providerId="ADAL" clId="{D4515394-DD8C-4E3A-9D91-EC1A665768E5}" dt="2021-02-26T20:18:55.842" v="269"/>
        <pc:sldMkLst>
          <pc:docMk/>
          <pc:sldMk cId="604046095" sldId="384"/>
        </pc:sldMkLst>
        <pc:spChg chg="mod">
          <ac:chgData name="Monjur, Taskin" userId="9df15ca3-3e91-4e38-859d-02ebb3637238" providerId="ADAL" clId="{D4515394-DD8C-4E3A-9D91-EC1A665768E5}" dt="2021-02-26T20:18:55.842" v="269"/>
          <ac:spMkLst>
            <pc:docMk/>
            <pc:sldMk cId="604046095" sldId="384"/>
            <ac:spMk id="2" creationId="{F75AEA3A-D5E2-43A1-ABDA-7D93D37EA931}"/>
          </ac:spMkLst>
        </pc:spChg>
        <pc:spChg chg="mod">
          <ac:chgData name="Monjur, Taskin" userId="9df15ca3-3e91-4e38-859d-02ebb3637238" providerId="ADAL" clId="{D4515394-DD8C-4E3A-9D91-EC1A665768E5}" dt="2021-02-26T20:18:55.842" v="269"/>
          <ac:spMkLst>
            <pc:docMk/>
            <pc:sldMk cId="604046095" sldId="384"/>
            <ac:spMk id="3" creationId="{3CAD26A9-CAD8-41F2-A9F9-5F277C0A7FCF}"/>
          </ac:spMkLst>
        </pc:spChg>
      </pc:sldChg>
      <pc:sldChg chg="modSp mod">
        <pc:chgData name="Monjur, Taskin" userId="9df15ca3-3e91-4e38-859d-02ebb3637238" providerId="ADAL" clId="{D4515394-DD8C-4E3A-9D91-EC1A665768E5}" dt="2021-02-26T20:05:22.368" v="100" actId="20577"/>
        <pc:sldMkLst>
          <pc:docMk/>
          <pc:sldMk cId="2960484373" sldId="385"/>
        </pc:sldMkLst>
        <pc:spChg chg="mod">
          <ac:chgData name="Monjur, Taskin" userId="9df15ca3-3e91-4e38-859d-02ebb3637238" providerId="ADAL" clId="{D4515394-DD8C-4E3A-9D91-EC1A665768E5}" dt="2021-02-26T17:43:56.046" v="23" actId="20577"/>
          <ac:spMkLst>
            <pc:docMk/>
            <pc:sldMk cId="2960484373" sldId="385"/>
            <ac:spMk id="2" creationId="{9416DBDF-2475-4084-811C-D33F9703DA4B}"/>
          </ac:spMkLst>
        </pc:spChg>
        <pc:spChg chg="mod">
          <ac:chgData name="Monjur, Taskin" userId="9df15ca3-3e91-4e38-859d-02ebb3637238" providerId="ADAL" clId="{D4515394-DD8C-4E3A-9D91-EC1A665768E5}" dt="2021-02-26T20:05:22.368" v="100" actId="20577"/>
          <ac:spMkLst>
            <pc:docMk/>
            <pc:sldMk cId="2960484373" sldId="385"/>
            <ac:spMk id="3" creationId="{B85E4BE8-2F2D-49AE-B184-597CC41BD3A7}"/>
          </ac:spMkLst>
        </pc:spChg>
      </pc:sldChg>
      <pc:sldChg chg="modSp mod">
        <pc:chgData name="Monjur, Taskin" userId="9df15ca3-3e91-4e38-859d-02ebb3637238" providerId="ADAL" clId="{D4515394-DD8C-4E3A-9D91-EC1A665768E5}" dt="2021-02-26T20:18:55.842" v="269"/>
        <pc:sldMkLst>
          <pc:docMk/>
          <pc:sldMk cId="615146249" sldId="386"/>
        </pc:sldMkLst>
        <pc:spChg chg="mod">
          <ac:chgData name="Monjur, Taskin" userId="9df15ca3-3e91-4e38-859d-02ebb3637238" providerId="ADAL" clId="{D4515394-DD8C-4E3A-9D91-EC1A665768E5}" dt="2021-02-26T20:18:55.842" v="269"/>
          <ac:spMkLst>
            <pc:docMk/>
            <pc:sldMk cId="615146249" sldId="386"/>
            <ac:spMk id="3" creationId="{0A8F5C58-FBC1-445F-9406-9783534D3D35}"/>
          </ac:spMkLst>
        </pc:spChg>
      </pc:sldChg>
      <pc:sldChg chg="modSp mod">
        <pc:chgData name="Monjur, Taskin" userId="9df15ca3-3e91-4e38-859d-02ebb3637238" providerId="ADAL" clId="{D4515394-DD8C-4E3A-9D91-EC1A665768E5}" dt="2021-02-26T20:18:55.842" v="269"/>
        <pc:sldMkLst>
          <pc:docMk/>
          <pc:sldMk cId="3535407910" sldId="387"/>
        </pc:sldMkLst>
        <pc:spChg chg="mod">
          <ac:chgData name="Monjur, Taskin" userId="9df15ca3-3e91-4e38-859d-02ebb3637238" providerId="ADAL" clId="{D4515394-DD8C-4E3A-9D91-EC1A665768E5}" dt="2021-02-26T20:18:55.842" v="269"/>
          <ac:spMkLst>
            <pc:docMk/>
            <pc:sldMk cId="3535407910" sldId="387"/>
            <ac:spMk id="2" creationId="{B1988E48-071B-422E-B34A-07617C50E5E1}"/>
          </ac:spMkLst>
        </pc:spChg>
        <pc:spChg chg="mod">
          <ac:chgData name="Monjur, Taskin" userId="9df15ca3-3e91-4e38-859d-02ebb3637238" providerId="ADAL" clId="{D4515394-DD8C-4E3A-9D91-EC1A665768E5}" dt="2021-02-26T20:18:55.842" v="269"/>
          <ac:spMkLst>
            <pc:docMk/>
            <pc:sldMk cId="3535407910" sldId="387"/>
            <ac:spMk id="3" creationId="{AF053161-5074-4F80-A58F-E0C3B520D5CA}"/>
          </ac:spMkLst>
        </pc:spChg>
      </pc:sldChg>
      <pc:sldChg chg="modSp mod">
        <pc:chgData name="Monjur, Taskin" userId="9df15ca3-3e91-4e38-859d-02ebb3637238" providerId="ADAL" clId="{D4515394-DD8C-4E3A-9D91-EC1A665768E5}" dt="2021-02-26T20:18:55.842" v="269"/>
        <pc:sldMkLst>
          <pc:docMk/>
          <pc:sldMk cId="2228664446" sldId="388"/>
        </pc:sldMkLst>
        <pc:spChg chg="mod">
          <ac:chgData name="Monjur, Taskin" userId="9df15ca3-3e91-4e38-859d-02ebb3637238" providerId="ADAL" clId="{D4515394-DD8C-4E3A-9D91-EC1A665768E5}" dt="2021-02-26T20:18:55.842" v="269"/>
          <ac:spMkLst>
            <pc:docMk/>
            <pc:sldMk cId="2228664446" sldId="388"/>
            <ac:spMk id="2" creationId="{3882B6F2-0714-41E4-856B-8A8C693DBC36}"/>
          </ac:spMkLst>
        </pc:spChg>
        <pc:spChg chg="mod">
          <ac:chgData name="Monjur, Taskin" userId="9df15ca3-3e91-4e38-859d-02ebb3637238" providerId="ADAL" clId="{D4515394-DD8C-4E3A-9D91-EC1A665768E5}" dt="2021-02-26T20:18:55.842" v="269"/>
          <ac:spMkLst>
            <pc:docMk/>
            <pc:sldMk cId="2228664446" sldId="388"/>
            <ac:spMk id="3" creationId="{2D64746F-3895-471B-B8AC-F3ABD81AF26E}"/>
          </ac:spMkLst>
        </pc:spChg>
      </pc:sldChg>
      <pc:sldChg chg="modSp mod">
        <pc:chgData name="Monjur, Taskin" userId="9df15ca3-3e91-4e38-859d-02ebb3637238" providerId="ADAL" clId="{D4515394-DD8C-4E3A-9D91-EC1A665768E5}" dt="2021-02-26T20:18:55.842" v="269"/>
        <pc:sldMkLst>
          <pc:docMk/>
          <pc:sldMk cId="3075812051" sldId="389"/>
        </pc:sldMkLst>
        <pc:spChg chg="mod">
          <ac:chgData name="Monjur, Taskin" userId="9df15ca3-3e91-4e38-859d-02ebb3637238" providerId="ADAL" clId="{D4515394-DD8C-4E3A-9D91-EC1A665768E5}" dt="2021-02-26T20:03:27.673" v="88" actId="20577"/>
          <ac:spMkLst>
            <pc:docMk/>
            <pc:sldMk cId="3075812051" sldId="389"/>
            <ac:spMk id="2" creationId="{F615500D-1251-4753-A4E9-B67A52440E86}"/>
          </ac:spMkLst>
        </pc:spChg>
        <pc:spChg chg="mod">
          <ac:chgData name="Monjur, Taskin" userId="9df15ca3-3e91-4e38-859d-02ebb3637238" providerId="ADAL" clId="{D4515394-DD8C-4E3A-9D91-EC1A665768E5}" dt="2021-02-26T20:18:55.842" v="269"/>
          <ac:spMkLst>
            <pc:docMk/>
            <pc:sldMk cId="3075812051" sldId="389"/>
            <ac:spMk id="3" creationId="{FB65214C-F69F-490B-AAFA-F38D754B97C1}"/>
          </ac:spMkLst>
        </pc:spChg>
      </pc:sldChg>
      <pc:sldChg chg="modSp mod">
        <pc:chgData name="Monjur, Taskin" userId="9df15ca3-3e91-4e38-859d-02ebb3637238" providerId="ADAL" clId="{D4515394-DD8C-4E3A-9D91-EC1A665768E5}" dt="2021-02-26T20:18:55.842" v="269"/>
        <pc:sldMkLst>
          <pc:docMk/>
          <pc:sldMk cId="567911144" sldId="390"/>
        </pc:sldMkLst>
        <pc:spChg chg="mod">
          <ac:chgData name="Monjur, Taskin" userId="9df15ca3-3e91-4e38-859d-02ebb3637238" providerId="ADAL" clId="{D4515394-DD8C-4E3A-9D91-EC1A665768E5}" dt="2021-02-26T20:18:55.842" v="269"/>
          <ac:spMkLst>
            <pc:docMk/>
            <pc:sldMk cId="567911144" sldId="390"/>
            <ac:spMk id="2" creationId="{39557A1F-3DB0-4A75-A13F-27343E600992}"/>
          </ac:spMkLst>
        </pc:spChg>
        <pc:spChg chg="mod">
          <ac:chgData name="Monjur, Taskin" userId="9df15ca3-3e91-4e38-859d-02ebb3637238" providerId="ADAL" clId="{D4515394-DD8C-4E3A-9D91-EC1A665768E5}" dt="2021-02-26T20:18:55.842" v="269"/>
          <ac:spMkLst>
            <pc:docMk/>
            <pc:sldMk cId="567911144" sldId="390"/>
            <ac:spMk id="3" creationId="{533C75B0-3774-46CF-9417-2F5B0731021C}"/>
          </ac:spMkLst>
        </pc:spChg>
      </pc:sldChg>
      <pc:sldChg chg="modSp mod">
        <pc:chgData name="Monjur, Taskin" userId="9df15ca3-3e91-4e38-859d-02ebb3637238" providerId="ADAL" clId="{D4515394-DD8C-4E3A-9D91-EC1A665768E5}" dt="2021-02-26T20:18:55.842" v="269"/>
        <pc:sldMkLst>
          <pc:docMk/>
          <pc:sldMk cId="2518512753" sldId="391"/>
        </pc:sldMkLst>
        <pc:spChg chg="mod">
          <ac:chgData name="Monjur, Taskin" userId="9df15ca3-3e91-4e38-859d-02ebb3637238" providerId="ADAL" clId="{D4515394-DD8C-4E3A-9D91-EC1A665768E5}" dt="2021-02-26T20:18:55.842" v="269"/>
          <ac:spMkLst>
            <pc:docMk/>
            <pc:sldMk cId="2518512753" sldId="391"/>
            <ac:spMk id="3" creationId="{E071CE89-B293-4739-B07F-5DAE2D613C25}"/>
          </ac:spMkLst>
        </pc:spChg>
      </pc:sldChg>
      <pc:sldChg chg="modSp mod">
        <pc:chgData name="Monjur, Taskin" userId="9df15ca3-3e91-4e38-859d-02ebb3637238" providerId="ADAL" clId="{D4515394-DD8C-4E3A-9D91-EC1A665768E5}" dt="2021-02-26T20:18:55.842" v="269"/>
        <pc:sldMkLst>
          <pc:docMk/>
          <pc:sldMk cId="2419585396" sldId="392"/>
        </pc:sldMkLst>
        <pc:spChg chg="mod">
          <ac:chgData name="Monjur, Taskin" userId="9df15ca3-3e91-4e38-859d-02ebb3637238" providerId="ADAL" clId="{D4515394-DD8C-4E3A-9D91-EC1A665768E5}" dt="2021-02-26T20:18:55.842" v="269"/>
          <ac:spMkLst>
            <pc:docMk/>
            <pc:sldMk cId="2419585396" sldId="392"/>
            <ac:spMk id="3" creationId="{5E09740B-632D-4FDF-9112-0ED29B370D8C}"/>
          </ac:spMkLst>
        </pc:spChg>
      </pc:sldChg>
      <pc:sldChg chg="modSp">
        <pc:chgData name="Monjur, Taskin" userId="9df15ca3-3e91-4e38-859d-02ebb3637238" providerId="ADAL" clId="{D4515394-DD8C-4E3A-9D91-EC1A665768E5}" dt="2021-02-26T20:18:55.842" v="269"/>
        <pc:sldMkLst>
          <pc:docMk/>
          <pc:sldMk cId="1384597467" sldId="393"/>
        </pc:sldMkLst>
        <pc:spChg chg="mod">
          <ac:chgData name="Monjur, Taskin" userId="9df15ca3-3e91-4e38-859d-02ebb3637238" providerId="ADAL" clId="{D4515394-DD8C-4E3A-9D91-EC1A665768E5}" dt="2021-02-26T20:18:55.842" v="269"/>
          <ac:spMkLst>
            <pc:docMk/>
            <pc:sldMk cId="1384597467" sldId="393"/>
            <ac:spMk id="3" creationId="{1C1B38AD-E6AA-4491-9C73-43C62A3E7C5F}"/>
          </ac:spMkLst>
        </pc:spChg>
      </pc:sldChg>
      <pc:sldChg chg="modSp mod">
        <pc:chgData name="Monjur, Taskin" userId="9df15ca3-3e91-4e38-859d-02ebb3637238" providerId="ADAL" clId="{D4515394-DD8C-4E3A-9D91-EC1A665768E5}" dt="2021-02-26T20:18:55.842" v="269"/>
        <pc:sldMkLst>
          <pc:docMk/>
          <pc:sldMk cId="3534385935" sldId="394"/>
        </pc:sldMkLst>
        <pc:spChg chg="mod">
          <ac:chgData name="Monjur, Taskin" userId="9df15ca3-3e91-4e38-859d-02ebb3637238" providerId="ADAL" clId="{D4515394-DD8C-4E3A-9D91-EC1A665768E5}" dt="2021-02-26T20:18:55.842" v="269"/>
          <ac:spMkLst>
            <pc:docMk/>
            <pc:sldMk cId="3534385935" sldId="394"/>
            <ac:spMk id="3" creationId="{D3729A1D-C234-4D68-8B50-DA41AF34BEF9}"/>
          </ac:spMkLst>
        </pc:spChg>
      </pc:sldChg>
      <pc:sldChg chg="modSp mod">
        <pc:chgData name="Monjur, Taskin" userId="9df15ca3-3e91-4e38-859d-02ebb3637238" providerId="ADAL" clId="{D4515394-DD8C-4E3A-9D91-EC1A665768E5}" dt="2021-02-26T20:18:55.842" v="269"/>
        <pc:sldMkLst>
          <pc:docMk/>
          <pc:sldMk cId="141706953" sldId="395"/>
        </pc:sldMkLst>
        <pc:spChg chg="mod">
          <ac:chgData name="Monjur, Taskin" userId="9df15ca3-3e91-4e38-859d-02ebb3637238" providerId="ADAL" clId="{D4515394-DD8C-4E3A-9D91-EC1A665768E5}" dt="2021-02-26T20:18:55.842" v="269"/>
          <ac:spMkLst>
            <pc:docMk/>
            <pc:sldMk cId="141706953" sldId="395"/>
            <ac:spMk id="2" creationId="{0DB83942-D1D5-48AC-8EF9-C4479CC776BE}"/>
          </ac:spMkLst>
        </pc:spChg>
        <pc:spChg chg="mod">
          <ac:chgData name="Monjur, Taskin" userId="9df15ca3-3e91-4e38-859d-02ebb3637238" providerId="ADAL" clId="{D4515394-DD8C-4E3A-9D91-EC1A665768E5}" dt="2021-02-26T20:18:55.842" v="269"/>
          <ac:spMkLst>
            <pc:docMk/>
            <pc:sldMk cId="141706953" sldId="395"/>
            <ac:spMk id="3" creationId="{05F0D550-73AA-40EB-A975-9E84B721D343}"/>
          </ac:spMkLst>
        </pc:spChg>
      </pc:sldChg>
      <pc:sldChg chg="modSp mod">
        <pc:chgData name="Monjur, Taskin" userId="9df15ca3-3e91-4e38-859d-02ebb3637238" providerId="ADAL" clId="{D4515394-DD8C-4E3A-9D91-EC1A665768E5}" dt="2021-02-26T20:18:55.842" v="269"/>
        <pc:sldMkLst>
          <pc:docMk/>
          <pc:sldMk cId="3853010878" sldId="396"/>
        </pc:sldMkLst>
        <pc:spChg chg="mod">
          <ac:chgData name="Monjur, Taskin" userId="9df15ca3-3e91-4e38-859d-02ebb3637238" providerId="ADAL" clId="{D4515394-DD8C-4E3A-9D91-EC1A665768E5}" dt="2021-02-26T20:18:55.842" v="269"/>
          <ac:spMkLst>
            <pc:docMk/>
            <pc:sldMk cId="3853010878" sldId="396"/>
            <ac:spMk id="2" creationId="{0497F5CC-2025-4F00-9E7A-7A5783AE6AA9}"/>
          </ac:spMkLst>
        </pc:spChg>
        <pc:spChg chg="mod">
          <ac:chgData name="Monjur, Taskin" userId="9df15ca3-3e91-4e38-859d-02ebb3637238" providerId="ADAL" clId="{D4515394-DD8C-4E3A-9D91-EC1A665768E5}" dt="2021-02-26T20:18:55.842" v="269"/>
          <ac:spMkLst>
            <pc:docMk/>
            <pc:sldMk cId="3853010878" sldId="396"/>
            <ac:spMk id="3" creationId="{2C54C0FF-EB68-4E7D-9075-28D90360ABF1}"/>
          </ac:spMkLst>
        </pc:spChg>
      </pc:sldChg>
      <pc:sldChg chg="modSp mod">
        <pc:chgData name="Monjur, Taskin" userId="9df15ca3-3e91-4e38-859d-02ebb3637238" providerId="ADAL" clId="{D4515394-DD8C-4E3A-9D91-EC1A665768E5}" dt="2021-02-26T20:18:55.842" v="269"/>
        <pc:sldMkLst>
          <pc:docMk/>
          <pc:sldMk cId="2770600132" sldId="397"/>
        </pc:sldMkLst>
        <pc:spChg chg="mod">
          <ac:chgData name="Monjur, Taskin" userId="9df15ca3-3e91-4e38-859d-02ebb3637238" providerId="ADAL" clId="{D4515394-DD8C-4E3A-9D91-EC1A665768E5}" dt="2021-02-26T20:18:55.842" v="269"/>
          <ac:spMkLst>
            <pc:docMk/>
            <pc:sldMk cId="2770600132" sldId="397"/>
            <ac:spMk id="2" creationId="{F80AA14A-DE87-4162-9B23-DD019BC7325F}"/>
          </ac:spMkLst>
        </pc:spChg>
        <pc:spChg chg="mod">
          <ac:chgData name="Monjur, Taskin" userId="9df15ca3-3e91-4e38-859d-02ebb3637238" providerId="ADAL" clId="{D4515394-DD8C-4E3A-9D91-EC1A665768E5}" dt="2021-02-26T20:18:55.842" v="269"/>
          <ac:spMkLst>
            <pc:docMk/>
            <pc:sldMk cId="2770600132" sldId="397"/>
            <ac:spMk id="3" creationId="{DF4C87D1-D90C-4289-9A17-2DA7EE92FA94}"/>
          </ac:spMkLst>
        </pc:spChg>
      </pc:sldChg>
      <pc:sldChg chg="modSp mod">
        <pc:chgData name="Monjur, Taskin" userId="9df15ca3-3e91-4e38-859d-02ebb3637238" providerId="ADAL" clId="{D4515394-DD8C-4E3A-9D91-EC1A665768E5}" dt="2021-02-26T20:25:27.310" v="464" actId="948"/>
        <pc:sldMkLst>
          <pc:docMk/>
          <pc:sldMk cId="3042759066" sldId="398"/>
        </pc:sldMkLst>
        <pc:spChg chg="mod">
          <ac:chgData name="Monjur, Taskin" userId="9df15ca3-3e91-4e38-859d-02ebb3637238" providerId="ADAL" clId="{D4515394-DD8C-4E3A-9D91-EC1A665768E5}" dt="2021-02-26T20:18:55.842" v="269"/>
          <ac:spMkLst>
            <pc:docMk/>
            <pc:sldMk cId="3042759066" sldId="398"/>
            <ac:spMk id="2" creationId="{EF2EEBFD-C514-4681-93C7-79A13B1552E5}"/>
          </ac:spMkLst>
        </pc:spChg>
        <pc:spChg chg="mod">
          <ac:chgData name="Monjur, Taskin" userId="9df15ca3-3e91-4e38-859d-02ebb3637238" providerId="ADAL" clId="{D4515394-DD8C-4E3A-9D91-EC1A665768E5}" dt="2021-02-26T20:25:27.310" v="464" actId="948"/>
          <ac:spMkLst>
            <pc:docMk/>
            <pc:sldMk cId="3042759066" sldId="398"/>
            <ac:spMk id="3" creationId="{7AA9AFAD-13E9-446A-BA64-FC9C549CB8B8}"/>
          </ac:spMkLst>
        </pc:spChg>
      </pc:sldChg>
      <pc:sldChg chg="modSp mod">
        <pc:chgData name="Monjur, Taskin" userId="9df15ca3-3e91-4e38-859d-02ebb3637238" providerId="ADAL" clId="{D4515394-DD8C-4E3A-9D91-EC1A665768E5}" dt="2021-02-26T20:18:55.842" v="269"/>
        <pc:sldMkLst>
          <pc:docMk/>
          <pc:sldMk cId="2770991850" sldId="399"/>
        </pc:sldMkLst>
        <pc:spChg chg="mod">
          <ac:chgData name="Monjur, Taskin" userId="9df15ca3-3e91-4e38-859d-02ebb3637238" providerId="ADAL" clId="{D4515394-DD8C-4E3A-9D91-EC1A665768E5}" dt="2021-02-26T20:18:55.842" v="269"/>
          <ac:spMkLst>
            <pc:docMk/>
            <pc:sldMk cId="2770991850" sldId="399"/>
            <ac:spMk id="2" creationId="{697B65FB-DC4F-4CF2-AF49-A0C4A858278E}"/>
          </ac:spMkLst>
        </pc:spChg>
        <pc:spChg chg="mod">
          <ac:chgData name="Monjur, Taskin" userId="9df15ca3-3e91-4e38-859d-02ebb3637238" providerId="ADAL" clId="{D4515394-DD8C-4E3A-9D91-EC1A665768E5}" dt="2021-02-26T20:18:55.842" v="269"/>
          <ac:spMkLst>
            <pc:docMk/>
            <pc:sldMk cId="2770991850" sldId="399"/>
            <ac:spMk id="3" creationId="{2C1D801B-4EF8-4FFE-9279-13A127854839}"/>
          </ac:spMkLst>
        </pc:spChg>
      </pc:sldChg>
      <pc:sldChg chg="modSp mod">
        <pc:chgData name="Monjur, Taskin" userId="9df15ca3-3e91-4e38-859d-02ebb3637238" providerId="ADAL" clId="{D4515394-DD8C-4E3A-9D91-EC1A665768E5}" dt="2021-02-26T20:18:55.842" v="269"/>
        <pc:sldMkLst>
          <pc:docMk/>
          <pc:sldMk cId="2898359769" sldId="400"/>
        </pc:sldMkLst>
        <pc:spChg chg="mod">
          <ac:chgData name="Monjur, Taskin" userId="9df15ca3-3e91-4e38-859d-02ebb3637238" providerId="ADAL" clId="{D4515394-DD8C-4E3A-9D91-EC1A665768E5}" dt="2021-02-26T20:18:55.842" v="269"/>
          <ac:spMkLst>
            <pc:docMk/>
            <pc:sldMk cId="2898359769" sldId="400"/>
            <ac:spMk id="2" creationId="{31D3B953-4F9F-490A-A46B-625F0E13CBD1}"/>
          </ac:spMkLst>
        </pc:spChg>
        <pc:spChg chg="mod">
          <ac:chgData name="Monjur, Taskin" userId="9df15ca3-3e91-4e38-859d-02ebb3637238" providerId="ADAL" clId="{D4515394-DD8C-4E3A-9D91-EC1A665768E5}" dt="2021-02-26T20:18:55.842" v="269"/>
          <ac:spMkLst>
            <pc:docMk/>
            <pc:sldMk cId="2898359769" sldId="400"/>
            <ac:spMk id="3" creationId="{CA3AE442-9732-47BD-9D6C-5EBEB31ECAF4}"/>
          </ac:spMkLst>
        </pc:spChg>
      </pc:sldChg>
      <pc:sldChg chg="modSp mod">
        <pc:chgData name="Monjur, Taskin" userId="9df15ca3-3e91-4e38-859d-02ebb3637238" providerId="ADAL" clId="{D4515394-DD8C-4E3A-9D91-EC1A665768E5}" dt="2021-02-26T20:18:55.842" v="269"/>
        <pc:sldMkLst>
          <pc:docMk/>
          <pc:sldMk cId="3646029441" sldId="401"/>
        </pc:sldMkLst>
        <pc:spChg chg="mod">
          <ac:chgData name="Monjur, Taskin" userId="9df15ca3-3e91-4e38-859d-02ebb3637238" providerId="ADAL" clId="{D4515394-DD8C-4E3A-9D91-EC1A665768E5}" dt="2021-02-26T20:18:55.842" v="269"/>
          <ac:spMkLst>
            <pc:docMk/>
            <pc:sldMk cId="3646029441" sldId="401"/>
            <ac:spMk id="2" creationId="{E7552EC9-A175-42A1-9745-096FC8C0722C}"/>
          </ac:spMkLst>
        </pc:spChg>
        <pc:spChg chg="mod">
          <ac:chgData name="Monjur, Taskin" userId="9df15ca3-3e91-4e38-859d-02ebb3637238" providerId="ADAL" clId="{D4515394-DD8C-4E3A-9D91-EC1A665768E5}" dt="2021-02-26T20:18:55.842" v="269"/>
          <ac:spMkLst>
            <pc:docMk/>
            <pc:sldMk cId="3646029441" sldId="401"/>
            <ac:spMk id="3" creationId="{B2256813-6A16-4945-B9E6-3D1B52BC2B4E}"/>
          </ac:spMkLst>
        </pc:spChg>
      </pc:sldChg>
      <pc:sldChg chg="modSp mod">
        <pc:chgData name="Monjur, Taskin" userId="9df15ca3-3e91-4e38-859d-02ebb3637238" providerId="ADAL" clId="{D4515394-DD8C-4E3A-9D91-EC1A665768E5}" dt="2021-02-26T20:18:55.842" v="269"/>
        <pc:sldMkLst>
          <pc:docMk/>
          <pc:sldMk cId="2364276937" sldId="402"/>
        </pc:sldMkLst>
        <pc:spChg chg="mod">
          <ac:chgData name="Monjur, Taskin" userId="9df15ca3-3e91-4e38-859d-02ebb3637238" providerId="ADAL" clId="{D4515394-DD8C-4E3A-9D91-EC1A665768E5}" dt="2021-02-26T20:18:55.842" v="269"/>
          <ac:spMkLst>
            <pc:docMk/>
            <pc:sldMk cId="2364276937" sldId="402"/>
            <ac:spMk id="2" creationId="{A34216A9-9DA3-4D09-AD19-0C4059A02940}"/>
          </ac:spMkLst>
        </pc:spChg>
        <pc:spChg chg="mod">
          <ac:chgData name="Monjur, Taskin" userId="9df15ca3-3e91-4e38-859d-02ebb3637238" providerId="ADAL" clId="{D4515394-DD8C-4E3A-9D91-EC1A665768E5}" dt="2021-02-26T20:14:49.785" v="199" actId="1035"/>
          <ac:spMkLst>
            <pc:docMk/>
            <pc:sldMk cId="2364276937" sldId="402"/>
            <ac:spMk id="3" creationId="{46051057-6725-4BC3-AEC4-2B9F3EB93780}"/>
          </ac:spMkLst>
        </pc:spChg>
      </pc:sldChg>
      <pc:sldChg chg="modSp mod">
        <pc:chgData name="Monjur, Taskin" userId="9df15ca3-3e91-4e38-859d-02ebb3637238" providerId="ADAL" clId="{D4515394-DD8C-4E3A-9D91-EC1A665768E5}" dt="2021-02-26T20:18:55.842" v="269"/>
        <pc:sldMkLst>
          <pc:docMk/>
          <pc:sldMk cId="1442819408" sldId="403"/>
        </pc:sldMkLst>
        <pc:spChg chg="mod">
          <ac:chgData name="Monjur, Taskin" userId="9df15ca3-3e91-4e38-859d-02ebb3637238" providerId="ADAL" clId="{D4515394-DD8C-4E3A-9D91-EC1A665768E5}" dt="2021-02-26T20:18:55.842" v="269"/>
          <ac:spMkLst>
            <pc:docMk/>
            <pc:sldMk cId="1442819408" sldId="403"/>
            <ac:spMk id="2" creationId="{BA726DCB-FFCF-4190-A455-193A748D1DDB}"/>
          </ac:spMkLst>
        </pc:spChg>
        <pc:spChg chg="mod">
          <ac:chgData name="Monjur, Taskin" userId="9df15ca3-3e91-4e38-859d-02ebb3637238" providerId="ADAL" clId="{D4515394-DD8C-4E3A-9D91-EC1A665768E5}" dt="2021-02-26T20:18:55.842" v="269"/>
          <ac:spMkLst>
            <pc:docMk/>
            <pc:sldMk cId="1442819408" sldId="403"/>
            <ac:spMk id="3" creationId="{5980C894-6494-4762-97D2-141FF676B187}"/>
          </ac:spMkLst>
        </pc:spChg>
      </pc:sldChg>
      <pc:sldChg chg="modSp">
        <pc:chgData name="Monjur, Taskin" userId="9df15ca3-3e91-4e38-859d-02ebb3637238" providerId="ADAL" clId="{D4515394-DD8C-4E3A-9D91-EC1A665768E5}" dt="2021-02-26T20:18:55.842" v="269"/>
        <pc:sldMkLst>
          <pc:docMk/>
          <pc:sldMk cId="2112098901" sldId="404"/>
        </pc:sldMkLst>
        <pc:spChg chg="mod">
          <ac:chgData name="Monjur, Taskin" userId="9df15ca3-3e91-4e38-859d-02ebb3637238" providerId="ADAL" clId="{D4515394-DD8C-4E3A-9D91-EC1A665768E5}" dt="2021-02-26T20:18:55.842" v="269"/>
          <ac:spMkLst>
            <pc:docMk/>
            <pc:sldMk cId="2112098901" sldId="404"/>
            <ac:spMk id="2" creationId="{D1F12DDB-8EBA-4B55-865A-03551FD48919}"/>
          </ac:spMkLst>
        </pc:spChg>
        <pc:spChg chg="mod">
          <ac:chgData name="Monjur, Taskin" userId="9df15ca3-3e91-4e38-859d-02ebb3637238" providerId="ADAL" clId="{D4515394-DD8C-4E3A-9D91-EC1A665768E5}" dt="2021-02-26T20:18:55.842" v="269"/>
          <ac:spMkLst>
            <pc:docMk/>
            <pc:sldMk cId="2112098901" sldId="404"/>
            <ac:spMk id="3" creationId="{8689D6C6-2AFE-4169-90EF-94C85999AF08}"/>
          </ac:spMkLst>
        </pc:spChg>
      </pc:sldChg>
      <pc:sldChg chg="modSp mod">
        <pc:chgData name="Monjur, Taskin" userId="9df15ca3-3e91-4e38-859d-02ebb3637238" providerId="ADAL" clId="{D4515394-DD8C-4E3A-9D91-EC1A665768E5}" dt="2021-02-26T20:18:55.842" v="269"/>
        <pc:sldMkLst>
          <pc:docMk/>
          <pc:sldMk cId="4219984087" sldId="406"/>
        </pc:sldMkLst>
        <pc:spChg chg="mod">
          <ac:chgData name="Monjur, Taskin" userId="9df15ca3-3e91-4e38-859d-02ebb3637238" providerId="ADAL" clId="{D4515394-DD8C-4E3A-9D91-EC1A665768E5}" dt="2021-02-26T20:18:55.842" v="269"/>
          <ac:spMkLst>
            <pc:docMk/>
            <pc:sldMk cId="4219984087" sldId="406"/>
            <ac:spMk id="2" creationId="{961D01F6-DA63-4DB0-AE51-3CBA0A174C97}"/>
          </ac:spMkLst>
        </pc:spChg>
        <pc:spChg chg="mod">
          <ac:chgData name="Monjur, Taskin" userId="9df15ca3-3e91-4e38-859d-02ebb3637238" providerId="ADAL" clId="{D4515394-DD8C-4E3A-9D91-EC1A665768E5}" dt="2021-02-26T20:18:55.842" v="269"/>
          <ac:spMkLst>
            <pc:docMk/>
            <pc:sldMk cId="4219984087" sldId="406"/>
            <ac:spMk id="3" creationId="{1D058041-8C9A-4281-9E86-8EF50EE844A5}"/>
          </ac:spMkLst>
        </pc:spChg>
      </pc:sldChg>
      <pc:sldChg chg="modSp mod">
        <pc:chgData name="Monjur, Taskin" userId="9df15ca3-3e91-4e38-859d-02ebb3637238" providerId="ADAL" clId="{D4515394-DD8C-4E3A-9D91-EC1A665768E5}" dt="2021-02-26T20:18:55.842" v="269"/>
        <pc:sldMkLst>
          <pc:docMk/>
          <pc:sldMk cId="3015601924" sldId="407"/>
        </pc:sldMkLst>
        <pc:spChg chg="mod">
          <ac:chgData name="Monjur, Taskin" userId="9df15ca3-3e91-4e38-859d-02ebb3637238" providerId="ADAL" clId="{D4515394-DD8C-4E3A-9D91-EC1A665768E5}" dt="2021-02-26T20:18:55.842" v="269"/>
          <ac:spMkLst>
            <pc:docMk/>
            <pc:sldMk cId="3015601924" sldId="407"/>
            <ac:spMk id="2" creationId="{5147BE85-9748-4E41-AFFC-00102845620C}"/>
          </ac:spMkLst>
        </pc:spChg>
        <pc:spChg chg="mod">
          <ac:chgData name="Monjur, Taskin" userId="9df15ca3-3e91-4e38-859d-02ebb3637238" providerId="ADAL" clId="{D4515394-DD8C-4E3A-9D91-EC1A665768E5}" dt="2021-02-26T20:18:55.842" v="269"/>
          <ac:spMkLst>
            <pc:docMk/>
            <pc:sldMk cId="3015601924" sldId="407"/>
            <ac:spMk id="3" creationId="{7C7104CE-077D-4082-BE24-BF2B7682F99A}"/>
          </ac:spMkLst>
        </pc:spChg>
      </pc:sldChg>
      <pc:sldChg chg="modSp mod">
        <pc:chgData name="Monjur, Taskin" userId="9df15ca3-3e91-4e38-859d-02ebb3637238" providerId="ADAL" clId="{D4515394-DD8C-4E3A-9D91-EC1A665768E5}" dt="2021-02-26T20:18:55.842" v="269"/>
        <pc:sldMkLst>
          <pc:docMk/>
          <pc:sldMk cId="1891056783" sldId="409"/>
        </pc:sldMkLst>
        <pc:spChg chg="mod">
          <ac:chgData name="Monjur, Taskin" userId="9df15ca3-3e91-4e38-859d-02ebb3637238" providerId="ADAL" clId="{D4515394-DD8C-4E3A-9D91-EC1A665768E5}" dt="2021-02-26T20:18:55.842" v="269"/>
          <ac:spMkLst>
            <pc:docMk/>
            <pc:sldMk cId="1891056783" sldId="409"/>
            <ac:spMk id="2" creationId="{32F571EB-4385-4277-8ACE-CC455F8B385B}"/>
          </ac:spMkLst>
        </pc:spChg>
        <pc:spChg chg="mod">
          <ac:chgData name="Monjur, Taskin" userId="9df15ca3-3e91-4e38-859d-02ebb3637238" providerId="ADAL" clId="{D4515394-DD8C-4E3A-9D91-EC1A665768E5}" dt="2021-02-26T20:18:55.842" v="269"/>
          <ac:spMkLst>
            <pc:docMk/>
            <pc:sldMk cId="1891056783" sldId="409"/>
            <ac:spMk id="3" creationId="{148E563D-223D-40E3-BE1E-0F2A61DCE8B0}"/>
          </ac:spMkLst>
        </pc:spChg>
      </pc:sldChg>
      <pc:sldChg chg="modSp">
        <pc:chgData name="Monjur, Taskin" userId="9df15ca3-3e91-4e38-859d-02ebb3637238" providerId="ADAL" clId="{D4515394-DD8C-4E3A-9D91-EC1A665768E5}" dt="2021-02-26T20:18:55.842" v="269"/>
        <pc:sldMkLst>
          <pc:docMk/>
          <pc:sldMk cId="3252260924" sldId="410"/>
        </pc:sldMkLst>
        <pc:spChg chg="mod">
          <ac:chgData name="Monjur, Taskin" userId="9df15ca3-3e91-4e38-859d-02ebb3637238" providerId="ADAL" clId="{D4515394-DD8C-4E3A-9D91-EC1A665768E5}" dt="2021-02-26T20:18:55.842" v="269"/>
          <ac:spMkLst>
            <pc:docMk/>
            <pc:sldMk cId="3252260924" sldId="410"/>
            <ac:spMk id="2" creationId="{2BD5B50B-6DDF-45C6-9344-9BC819093B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422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27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4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30831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151997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60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119432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422703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136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80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6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2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548584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2826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626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506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2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250042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4183259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5228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629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8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28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337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268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526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135090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4" name="TextBox 3">
            <a:extLst>
              <a:ext uri="{FF2B5EF4-FFF2-40B4-BE49-F238E27FC236}">
                <a16:creationId xmlns:a16="http://schemas.microsoft.com/office/drawing/2014/main" id="{77491C93-1878-4B62-AA04-C5F703F597B0}"/>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5" name="Picture 4">
            <a:extLst>
              <a:ext uri="{FF2B5EF4-FFF2-40B4-BE49-F238E27FC236}">
                <a16:creationId xmlns:a16="http://schemas.microsoft.com/office/drawing/2014/main" id="{4110EFE6-4BD7-4624-91A0-D595FCE7093A}"/>
              </a:ext>
            </a:extLst>
          </p:cNvPr>
          <p:cNvPicPr>
            <a:picLocks noChangeAspect="1"/>
          </p:cNvPicPr>
          <p:nvPr userDrawn="1"/>
        </p:nvPicPr>
        <p:blipFill>
          <a:blip r:embed="rId3"/>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73329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7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561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560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80559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52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149879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8142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761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21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780201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111385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772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863200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023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2552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464600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4183089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3036472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90366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8134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152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7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519658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89252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1221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65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8806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97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864840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4291668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6132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200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690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141397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146647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8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1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00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230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2.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3.e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5.xml"/><Relationship Id="rId7" Type="http://schemas.openxmlformats.org/officeDocument/2006/relationships/theme" Target="../theme/theme1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9.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2679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15785821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211884382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1648660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390697667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0927873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527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16132158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069E44C-0297-A148-89BE-5B81D539F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33816696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35005203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662470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6294189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50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985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08xuYGrvEYk" TargetMode="External"/><Relationship Id="rId2" Type="http://schemas.openxmlformats.org/officeDocument/2006/relationships/slideLayout" Target="../slideLayouts/slideLayout54.xml"/><Relationship Id="rId1" Type="http://schemas.openxmlformats.org/officeDocument/2006/relationships/video" Target="https://www.youtube.com/embed/08xuYGrvEYk?feature=oembed" TargetMode="Externa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hyperlink" Target="https://www.entnet.org/content/research-gaps" TargetMode="Externa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hyperlink" Target="http://www.entnet.org/core" TargetMode="Externa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hyperlink" Target="https://www.samhsa.gov/data/sites/default/files/NSDUH-DetTabs2014/NSDUH-DetTabs2014.pdf" TargetMode="External"/><Relationship Id="rId2" Type="http://schemas.openxmlformats.org/officeDocument/2006/relationships/hyperlink" Target="http://www.agencymeddirectors.wa.gov/guidelines.asp" TargetMode="External"/><Relationship Id="rId1" Type="http://schemas.openxmlformats.org/officeDocument/2006/relationships/slideLayout" Target="../slideLayouts/slideLayout54.xml"/><Relationship Id="rId4" Type="http://schemas.openxmlformats.org/officeDocument/2006/relationships/hyperlink" Target="https://altarum.org/news/economic-toll-opioid-crisis-us-exceeded-1-trillion-2001"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entnet.org/opioidscpg" TargetMode="Externa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8605-91DD-4B77-B170-C5CB394F997E}"/>
              </a:ext>
            </a:extLst>
          </p:cNvPr>
          <p:cNvSpPr>
            <a:spLocks noGrp="1"/>
          </p:cNvSpPr>
          <p:nvPr>
            <p:ph type="ctrTitle"/>
          </p:nvPr>
        </p:nvSpPr>
        <p:spPr>
          <a:xfrm>
            <a:off x="1524000" y="1053783"/>
            <a:ext cx="9144000" cy="2387600"/>
          </a:xfrm>
        </p:spPr>
        <p:txBody>
          <a:bodyPr anchor="b">
            <a:normAutofit fontScale="90000"/>
          </a:bodyPr>
          <a:lstStyle/>
          <a:p>
            <a:r>
              <a:rPr lang="en-US" sz="4400" b="1" dirty="0"/>
              <a:t>AAO-HNSF Clinical Practice Guideline: Opioid Prescribing for Analgesia After Common Otolaryngology Operations </a:t>
            </a:r>
          </a:p>
        </p:txBody>
      </p:sp>
      <p:sp>
        <p:nvSpPr>
          <p:cNvPr id="8" name="Text Placeholder 2">
            <a:extLst>
              <a:ext uri="{FF2B5EF4-FFF2-40B4-BE49-F238E27FC236}">
                <a16:creationId xmlns:a16="http://schemas.microsoft.com/office/drawing/2014/main" id="{42D0EA8F-4596-4AC6-BAC4-B0B89960F921}"/>
              </a:ext>
            </a:extLst>
          </p:cNvPr>
          <p:cNvSpPr>
            <a:spLocks noGrp="1"/>
          </p:cNvSpPr>
          <p:nvPr>
            <p:ph type="subTitle" idx="1"/>
          </p:nvPr>
        </p:nvSpPr>
        <p:spPr>
          <a:xfrm>
            <a:off x="1524000" y="3552508"/>
            <a:ext cx="9144000" cy="1655762"/>
          </a:xfrm>
        </p:spPr>
        <p:txBody>
          <a:bodyPr>
            <a:normAutofit/>
          </a:bodyPr>
          <a:lstStyle/>
          <a:p>
            <a:r>
              <a:rPr lang="en-US" dirty="0"/>
              <a:t>Published April 6, 2021</a:t>
            </a:r>
          </a:p>
        </p:txBody>
      </p:sp>
    </p:spTree>
    <p:extLst>
      <p:ext uri="{BB962C8B-B14F-4D97-AF65-F5344CB8AC3E}">
        <p14:creationId xmlns:p14="http://schemas.microsoft.com/office/powerpoint/2010/main" val="215113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BE85-9748-4E41-AFFC-00102845620C}"/>
              </a:ext>
            </a:extLst>
          </p:cNvPr>
          <p:cNvSpPr>
            <a:spLocks noGrp="1"/>
          </p:cNvSpPr>
          <p:nvPr>
            <p:ph type="title"/>
          </p:nvPr>
        </p:nvSpPr>
        <p:spPr/>
        <p:txBody>
          <a:bodyPr/>
          <a:lstStyle/>
          <a:p>
            <a:r>
              <a:rPr lang="en-US" b="1" dirty="0"/>
              <a:t>Purpose and Target Audience</a:t>
            </a:r>
          </a:p>
        </p:txBody>
      </p:sp>
      <p:sp>
        <p:nvSpPr>
          <p:cNvPr id="3" name="Content Placeholder 2">
            <a:extLst>
              <a:ext uri="{FF2B5EF4-FFF2-40B4-BE49-F238E27FC236}">
                <a16:creationId xmlns:a16="http://schemas.microsoft.com/office/drawing/2014/main" id="{7C7104CE-077D-4082-BE24-BF2B7682F99A}"/>
              </a:ext>
            </a:extLst>
          </p:cNvPr>
          <p:cNvSpPr>
            <a:spLocks noGrp="1"/>
          </p:cNvSpPr>
          <p:nvPr>
            <p:ph idx="1"/>
          </p:nvPr>
        </p:nvSpPr>
        <p:spPr/>
        <p:txBody>
          <a:bodyPr>
            <a:normAutofit fontScale="70000" lnSpcReduction="20000"/>
          </a:bodyPr>
          <a:lstStyle/>
          <a:p>
            <a:r>
              <a:rPr lang="en-US" b="1" dirty="0"/>
              <a:t>PURPOSE</a:t>
            </a:r>
            <a:r>
              <a:rPr lang="en-US" dirty="0"/>
              <a:t>: to provide clinicians who treat patients with otolaryngologic disorders with evidence-based recommendations on perioperative opioid-based pain management for common otolaryngologic surgical procedures. This guideline also identifies quality improvement opportunities including  patient assessment, side effect and complication prevention, and reduction in unnecessary variation in practice. Where evidence is lacking, expert consensus is provided and detailed in the guideline. </a:t>
            </a:r>
          </a:p>
          <a:p>
            <a:r>
              <a:rPr lang="en-US" b="1" dirty="0"/>
              <a:t>TARGET PATIENT: </a:t>
            </a:r>
            <a:r>
              <a:rPr lang="en-US" dirty="0"/>
              <a:t>any individual who requires treatment for anticipated or reported pain within the first 30 days after undergoing common otolaryngologic procedures.</a:t>
            </a:r>
          </a:p>
          <a:p>
            <a:r>
              <a:rPr lang="en-US" b="1" dirty="0"/>
              <a:t>TARGET AUDIENCE: </a:t>
            </a:r>
            <a:r>
              <a:rPr lang="en-US" dirty="0"/>
              <a:t>otolaryngologists who perform surgery and clinicians that manage pain after surgical procedures. </a:t>
            </a:r>
          </a:p>
          <a:p>
            <a:r>
              <a:rPr lang="en-US" b="1" dirty="0"/>
              <a:t>EXCLUSIONS: </a:t>
            </a:r>
            <a:r>
              <a:rPr lang="en-US" dirty="0"/>
              <a:t>The guideline does not apply to patients diagnosed with chronic pain (pain lasting more than 3 months or past the time of normal tissue healing), including those with pain related to cancer itself and not from surgery for cancer, or patients already enrolled in chronic pain management.</a:t>
            </a:r>
          </a:p>
        </p:txBody>
      </p:sp>
    </p:spTree>
    <p:extLst>
      <p:ext uri="{BB962C8B-B14F-4D97-AF65-F5344CB8AC3E}">
        <p14:creationId xmlns:p14="http://schemas.microsoft.com/office/powerpoint/2010/main" val="301560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Literature Search</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lstStyle/>
          <a:p>
            <a:r>
              <a:rPr lang="en-US" dirty="0"/>
              <a:t>Performed by an information specialist</a:t>
            </a:r>
          </a:p>
          <a:p>
            <a:r>
              <a:rPr lang="en-US" dirty="0"/>
              <a:t>Evidence included:</a:t>
            </a:r>
          </a:p>
          <a:p>
            <a:pPr lvl="1"/>
            <a:r>
              <a:rPr lang="en-US" dirty="0"/>
              <a:t>Clinical Practice Guidelines: 7</a:t>
            </a:r>
          </a:p>
          <a:p>
            <a:pPr lvl="1"/>
            <a:r>
              <a:rPr lang="en-US" dirty="0"/>
              <a:t>Systematic Reviews/Meta Analyses: 35</a:t>
            </a:r>
          </a:p>
          <a:p>
            <a:pPr lvl="1"/>
            <a:r>
              <a:rPr lang="en-US" dirty="0"/>
              <a:t>Randomized Control Trials: 28</a:t>
            </a:r>
          </a:p>
          <a:p>
            <a:pPr lvl="1"/>
            <a:r>
              <a:rPr lang="en-US" dirty="0"/>
              <a:t>Observational and Other Studies: 136</a:t>
            </a:r>
          </a:p>
          <a:p>
            <a:r>
              <a:rPr lang="en-US" dirty="0"/>
              <a:t>230 references in the final CPG document</a:t>
            </a:r>
          </a:p>
        </p:txBody>
      </p:sp>
    </p:spTree>
    <p:extLst>
      <p:ext uri="{BB962C8B-B14F-4D97-AF65-F5344CB8AC3E}">
        <p14:creationId xmlns:p14="http://schemas.microsoft.com/office/powerpoint/2010/main" val="10622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Strength of Action Terms/Implied Levels of Obligation</a:t>
            </a:r>
          </a:p>
        </p:txBody>
      </p:sp>
      <p:graphicFrame>
        <p:nvGraphicFramePr>
          <p:cNvPr id="6" name="Table 5">
            <a:extLst>
              <a:ext uri="{FF2B5EF4-FFF2-40B4-BE49-F238E27FC236}">
                <a16:creationId xmlns:a16="http://schemas.microsoft.com/office/drawing/2014/main" id="{BDCDFA6A-D2E2-4C43-ADB9-EFFB49934909}"/>
              </a:ext>
            </a:extLst>
          </p:cNvPr>
          <p:cNvGraphicFramePr>
            <a:graphicFrameLocks noGrp="1"/>
          </p:cNvGraphicFramePr>
          <p:nvPr/>
        </p:nvGraphicFramePr>
        <p:xfrm>
          <a:off x="1657350" y="1771650"/>
          <a:ext cx="8877300" cy="4065171"/>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The </a:t>
                      </a:r>
                      <a:r>
                        <a:rPr lang="en-US" sz="1200" b="1" kern="1200" dirty="0">
                          <a:solidFill>
                            <a:schemeClr val="dk1"/>
                          </a:solidFill>
                          <a:effectLst/>
                          <a:latin typeface="Arial" panose="020B0604020202020204" pitchFamily="34" charset="0"/>
                          <a:ea typeface="+mn-ea"/>
                          <a:cs typeface="Arial" panose="020B0604020202020204" pitchFamily="34" charset="0"/>
                        </a:rPr>
                        <a:t>benefits of the recommended approach clearly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clearly exceed the benefits in the case of a strong negative recommendation) and that </a:t>
                      </a:r>
                      <a:r>
                        <a:rPr lang="en-US" sz="1200" b="1" kern="1200" dirty="0">
                          <a:solidFill>
                            <a:schemeClr val="dk1"/>
                          </a:solidFill>
                          <a:effectLst/>
                          <a:latin typeface="Arial" panose="020B0604020202020204" pitchFamily="34" charset="0"/>
                          <a:ea typeface="+mn-ea"/>
                          <a:cs typeface="Arial" panose="020B0604020202020204" pitchFamily="34" charset="0"/>
                        </a:rPr>
                        <a:t>the quality of the supporting evidence is excellent </a:t>
                      </a:r>
                      <a:r>
                        <a:rPr lang="en-US" sz="1200" kern="1200" dirty="0">
                          <a:solidFill>
                            <a:schemeClr val="dk1"/>
                          </a:solidFill>
                          <a:effectLst/>
                          <a:latin typeface="Arial" panose="020B0604020202020204" pitchFamily="34" charset="0"/>
                          <a:ea typeface="+mn-ea"/>
                          <a:cs typeface="Arial" panose="020B0604020202020204" pitchFamily="34" charset="0"/>
                        </a:rPr>
                        <a:t>(Grade A or B)</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a:t>
                      </a:r>
                      <a:r>
                        <a:rPr lang="en-US" sz="1200" b="1" kern="1200" dirty="0">
                          <a:solidFill>
                            <a:schemeClr val="dk1"/>
                          </a:solidFill>
                          <a:effectLst/>
                          <a:latin typeface="Arial" panose="020B0604020202020204" pitchFamily="34" charset="0"/>
                          <a:ea typeface="+mn-ea"/>
                          <a:cs typeface="Arial" panose="020B0604020202020204" pitchFamily="34" charset="0"/>
                        </a:rPr>
                        <a:t>Clinicians should follow a strong recommendation unless a clear and compelling rationale for an alternative approach is present</a:t>
                      </a:r>
                      <a:r>
                        <a:rPr lang="en-US" sz="1200" kern="1200" dirty="0">
                          <a:solidFill>
                            <a:schemeClr val="dk1"/>
                          </a:solidFill>
                          <a:effectLst/>
                          <a:latin typeface="Arial" panose="020B0604020202020204" pitchFamily="34" charset="0"/>
                          <a:ea typeface="+mn-ea"/>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4009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 recommendation </a:t>
                      </a:r>
                      <a:r>
                        <a:rPr lang="en-US" sz="1200" b="1" kern="1200" dirty="0">
                          <a:solidFill>
                            <a:schemeClr val="dk1"/>
                          </a:solidFill>
                          <a:effectLst/>
                          <a:latin typeface="Arial" panose="020B0604020202020204" pitchFamily="34" charset="0"/>
                          <a:ea typeface="+mn-ea"/>
                          <a:cs typeface="Arial" panose="020B0604020202020204" pitchFamily="34" charset="0"/>
                        </a:rPr>
                        <a:t>means the benefits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exceed the benefits in the case of a negative recommendation), but the</a:t>
                      </a:r>
                      <a:r>
                        <a:rPr lang="en-US" sz="1200" b="1" kern="1200" dirty="0">
                          <a:solidFill>
                            <a:schemeClr val="dk1"/>
                          </a:solidFill>
                          <a:effectLst/>
                          <a:latin typeface="Arial" panose="020B0604020202020204" pitchFamily="34" charset="0"/>
                          <a:ea typeface="+mn-ea"/>
                          <a:cs typeface="Arial" panose="020B0604020202020204" pitchFamily="34" charset="0"/>
                        </a:rPr>
                        <a:t> quality of evidence is not as strong </a:t>
                      </a:r>
                      <a:r>
                        <a:rPr lang="en-US" sz="1200" kern="1200" dirty="0">
                          <a:solidFill>
                            <a:schemeClr val="dk1"/>
                          </a:solidFill>
                          <a:effectLst/>
                          <a:latin typeface="Arial" panose="020B0604020202020204" pitchFamily="34" charset="0"/>
                          <a:ea typeface="+mn-ea"/>
                          <a:cs typeface="Arial" panose="020B0604020202020204" pitchFamily="34" charset="0"/>
                        </a:rPr>
                        <a:t>(Grade B or C)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also </a:t>
                      </a:r>
                      <a:r>
                        <a:rPr lang="en-US" sz="1200" b="1" kern="1200" dirty="0">
                          <a:solidFill>
                            <a:schemeClr val="dk1"/>
                          </a:solidFill>
                          <a:effectLst/>
                          <a:latin typeface="Arial" panose="020B0604020202020204" pitchFamily="34" charset="0"/>
                          <a:ea typeface="+mn-ea"/>
                          <a:cs typeface="Arial" panose="020B0604020202020204" pitchFamily="34" charset="0"/>
                        </a:rPr>
                        <a:t>generally follow </a:t>
                      </a:r>
                      <a:r>
                        <a:rPr lang="en-US" sz="1200" kern="1200" dirty="0">
                          <a:solidFill>
                            <a:schemeClr val="dk1"/>
                          </a:solidFill>
                          <a:effectLst/>
                          <a:latin typeface="Arial" panose="020B0604020202020204" pitchFamily="34" charset="0"/>
                          <a:ea typeface="+mn-ea"/>
                          <a:cs typeface="Arial" panose="020B0604020202020204" pitchFamily="34" charset="0"/>
                        </a:rPr>
                        <a:t>a recommendation but should remain alert to new information and sensitive to patient preferences.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An option means that either the </a:t>
                      </a:r>
                      <a:r>
                        <a:rPr lang="en-US" sz="1200" b="1" kern="1200" dirty="0">
                          <a:solidFill>
                            <a:schemeClr val="dk1"/>
                          </a:solidFill>
                          <a:effectLst/>
                          <a:latin typeface="Arial" panose="020B0604020202020204" pitchFamily="34" charset="0"/>
                          <a:ea typeface="+mn-ea"/>
                          <a:cs typeface="Arial" panose="020B0604020202020204" pitchFamily="34" charset="0"/>
                        </a:rPr>
                        <a:t>quality of evidence that exists is suspect</a:t>
                      </a:r>
                      <a:r>
                        <a:rPr lang="en-US" sz="1200" kern="1200" dirty="0">
                          <a:solidFill>
                            <a:schemeClr val="dk1"/>
                          </a:solidFill>
                          <a:effectLst/>
                          <a:latin typeface="Arial" panose="020B0604020202020204" pitchFamily="34" charset="0"/>
                          <a:ea typeface="+mn-ea"/>
                          <a:cs typeface="Arial" panose="020B0604020202020204" pitchFamily="34" charset="0"/>
                        </a:rPr>
                        <a:t> (Grade D) or that well-done studies (Grade A, B, or C) show </a:t>
                      </a:r>
                      <a:r>
                        <a:rPr lang="en-US" sz="1200" b="1" kern="1200" dirty="0">
                          <a:solidFill>
                            <a:schemeClr val="dk1"/>
                          </a:solidFill>
                          <a:effectLst/>
                          <a:latin typeface="Arial" panose="020B0604020202020204" pitchFamily="34" charset="0"/>
                          <a:ea typeface="+mn-ea"/>
                          <a:cs typeface="Arial" panose="020B0604020202020204" pitchFamily="34" charset="0"/>
                        </a:rPr>
                        <a:t>little clear advantage </a:t>
                      </a:r>
                      <a:r>
                        <a:rPr lang="en-US" sz="1200" kern="1200" dirty="0">
                          <a:solidFill>
                            <a:schemeClr val="dk1"/>
                          </a:solidFill>
                          <a:effectLst/>
                          <a:latin typeface="Arial" panose="020B0604020202020204" pitchFamily="34" charset="0"/>
                          <a:ea typeface="+mn-ea"/>
                          <a:cs typeface="Arial" panose="020B0604020202020204" pitchFamily="34" charset="0"/>
                        </a:rPr>
                        <a:t>to one approach versus another.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b="1" kern="1200" dirty="0">
                          <a:solidFill>
                            <a:schemeClr val="dk1"/>
                          </a:solidFill>
                          <a:effectLst/>
                          <a:latin typeface="Arial" panose="020B0604020202020204" pitchFamily="34" charset="0"/>
                          <a:ea typeface="+mn-ea"/>
                          <a:cs typeface="Arial" panose="020B0604020202020204" pitchFamily="34" charset="0"/>
                        </a:rPr>
                        <a:t>Clinicians should be flexible </a:t>
                      </a:r>
                      <a:r>
                        <a:rPr lang="en-US" sz="1200" kern="1200" dirty="0">
                          <a:solidFill>
                            <a:schemeClr val="dk1"/>
                          </a:solidFill>
                          <a:effectLst/>
                          <a:latin typeface="Arial" panose="020B0604020202020204" pitchFamily="34" charset="0"/>
                          <a:ea typeface="+mn-ea"/>
                          <a:cs typeface="Arial" panose="020B0604020202020204" pitchFamily="34" charset="0"/>
                        </a:rPr>
                        <a:t>in their decision making regarding appropriate practice, although they may set bounds on alternatives. Patient preference should have a substantial influencing role.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Tree>
    <p:extLst>
      <p:ext uri="{BB962C8B-B14F-4D97-AF65-F5344CB8AC3E}">
        <p14:creationId xmlns:p14="http://schemas.microsoft.com/office/powerpoint/2010/main" val="242226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Opioids CPG: Action Statements</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lstStyle/>
          <a:p>
            <a:r>
              <a:rPr lang="en-US" b="1" dirty="0"/>
              <a:t>Recommendations</a:t>
            </a:r>
            <a:r>
              <a:rPr lang="en-US" dirty="0"/>
              <a:t>: 9</a:t>
            </a:r>
          </a:p>
          <a:p>
            <a:pPr lvl="1"/>
            <a:r>
              <a:rPr lang="en-US" dirty="0"/>
              <a:t>Expected Pain; Modifying Factors; Patients At-Risk for OUD; Shared Decision Making; Multimodal Therapy; Opioid Prescribing; Patient Feedback; Stopping Pain Medications; Assessment of Pain Control with Opioids</a:t>
            </a:r>
          </a:p>
          <a:p>
            <a:r>
              <a:rPr lang="en-US" b="1" dirty="0"/>
              <a:t>Strong Recommendations</a:t>
            </a:r>
            <a:r>
              <a:rPr lang="en-US" dirty="0"/>
              <a:t>: 3</a:t>
            </a:r>
          </a:p>
          <a:p>
            <a:pPr lvl="1"/>
            <a:r>
              <a:rPr lang="en-US" dirty="0"/>
              <a:t>Risk Factors for Opioid Use Disorder; Non-Opioid Analgesia; Storage and Disposal of Opioids</a:t>
            </a:r>
          </a:p>
          <a:p>
            <a:r>
              <a:rPr lang="en-US" b="1" dirty="0"/>
              <a:t>Options</a:t>
            </a:r>
            <a:r>
              <a:rPr lang="en-US" dirty="0"/>
              <a:t>: 0</a:t>
            </a:r>
          </a:p>
        </p:txBody>
      </p:sp>
    </p:spTree>
    <p:extLst>
      <p:ext uri="{BB962C8B-B14F-4D97-AF65-F5344CB8AC3E}">
        <p14:creationId xmlns:p14="http://schemas.microsoft.com/office/powerpoint/2010/main" val="136834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DC07-7093-4A57-9050-22BC0FD2DC6F}"/>
              </a:ext>
            </a:extLst>
          </p:cNvPr>
          <p:cNvSpPr>
            <a:spLocks noGrp="1"/>
          </p:cNvSpPr>
          <p:nvPr>
            <p:ph type="title"/>
          </p:nvPr>
        </p:nvSpPr>
        <p:spPr/>
        <p:txBody>
          <a:bodyPr/>
          <a:lstStyle/>
          <a:p>
            <a:r>
              <a:rPr lang="en-US" b="1" dirty="0"/>
              <a:t>STATEMENT 1. EXPECTED PAIN</a:t>
            </a:r>
          </a:p>
        </p:txBody>
      </p:sp>
      <p:sp>
        <p:nvSpPr>
          <p:cNvPr id="3" name="Content Placeholder 2">
            <a:extLst>
              <a:ext uri="{FF2B5EF4-FFF2-40B4-BE49-F238E27FC236}">
                <a16:creationId xmlns:a16="http://schemas.microsoft.com/office/drawing/2014/main" id="{B70DF097-E18C-48C1-A2F0-7766DCF87959}"/>
              </a:ext>
            </a:extLst>
          </p:cNvPr>
          <p:cNvSpPr>
            <a:spLocks noGrp="1"/>
          </p:cNvSpPr>
          <p:nvPr>
            <p:ph idx="1"/>
          </p:nvPr>
        </p:nvSpPr>
        <p:spPr/>
        <p:txBody>
          <a:bodyPr>
            <a:normAutofit/>
          </a:bodyPr>
          <a:lstStyle/>
          <a:p>
            <a:pPr marL="0" indent="0">
              <a:lnSpc>
                <a:spcPct val="100000"/>
              </a:lnSpc>
              <a:buNone/>
            </a:pPr>
            <a:r>
              <a:rPr lang="en-US" sz="2000" b="1" dirty="0"/>
              <a:t>STATEMENT 1. EXPECTED PAIN:  Prior to surgery, clinicians should advise patients, and others involved in the postoperative care, about the expected duration and severity of pain. </a:t>
            </a:r>
            <a:r>
              <a:rPr lang="en-US" sz="2000" b="1" i="1" u="sng" dirty="0"/>
              <a:t>Recommendation</a:t>
            </a:r>
            <a:r>
              <a:rPr lang="en-US" sz="2000" i="1" u="sng" dirty="0"/>
              <a:t> based on observational studies with a preponderance of benefit over harms.</a:t>
            </a:r>
            <a:br>
              <a:rPr lang="en-US" sz="2000" i="1" u="sng" dirty="0"/>
            </a:br>
            <a:endParaRPr lang="en-US" sz="2000" b="1" u="sng" dirty="0"/>
          </a:p>
          <a:p>
            <a:pPr marL="0" indent="0">
              <a:lnSpc>
                <a:spcPct val="100000"/>
              </a:lnSpc>
              <a:buNone/>
            </a:pPr>
            <a:r>
              <a:rPr lang="en-US" sz="2000" b="1" u="sng" dirty="0"/>
              <a:t>Benefits</a:t>
            </a:r>
            <a:r>
              <a:rPr lang="en-US" sz="2000" b="1" dirty="0"/>
              <a:t>: </a:t>
            </a:r>
            <a:r>
              <a:rPr lang="en-US" sz="2000" dirty="0"/>
              <a:t>Educate about expected pain severity, manage expectations for pain and for treatment, ensure expectations are aligned with experience of clinicians, relieve patient anxiety, enable informed decisions for elective procedures, shared decisions for surgery.</a:t>
            </a:r>
            <a:br>
              <a:rPr lang="en-US" sz="2000" dirty="0"/>
            </a:br>
            <a:endParaRPr lang="en-US" sz="2000" dirty="0"/>
          </a:p>
          <a:p>
            <a:pPr marL="0" indent="0">
              <a:lnSpc>
                <a:spcPct val="100000"/>
              </a:lnSpc>
              <a:buNone/>
            </a:pPr>
            <a:r>
              <a:rPr lang="en-US" sz="2000" b="1" u="sng" dirty="0"/>
              <a:t>Risk, Harm, Cost</a:t>
            </a:r>
            <a:r>
              <a:rPr lang="en-US" sz="2000" b="1" dirty="0"/>
              <a:t>: </a:t>
            </a:r>
            <a:r>
              <a:rPr lang="en-US" sz="2000" dirty="0"/>
              <a:t>Increased patient anxiety, potential for discrepancy between predicted and observed pain, delay or deferral of treatment.</a:t>
            </a:r>
          </a:p>
        </p:txBody>
      </p:sp>
    </p:spTree>
    <p:extLst>
      <p:ext uri="{BB962C8B-B14F-4D97-AF65-F5344CB8AC3E}">
        <p14:creationId xmlns:p14="http://schemas.microsoft.com/office/powerpoint/2010/main" val="175364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3FD4-C266-4156-920C-9186843758A3}"/>
              </a:ext>
            </a:extLst>
          </p:cNvPr>
          <p:cNvSpPr>
            <a:spLocks noGrp="1"/>
          </p:cNvSpPr>
          <p:nvPr>
            <p:ph type="title"/>
          </p:nvPr>
        </p:nvSpPr>
        <p:spPr/>
        <p:txBody>
          <a:bodyPr/>
          <a:lstStyle/>
          <a:p>
            <a:r>
              <a:rPr lang="en-US" b="1" dirty="0"/>
              <a:t>STATEMENT 1. EXPECTED PAIN</a:t>
            </a:r>
          </a:p>
        </p:txBody>
      </p:sp>
      <p:sp>
        <p:nvSpPr>
          <p:cNvPr id="3" name="Content Placeholder 2">
            <a:extLst>
              <a:ext uri="{FF2B5EF4-FFF2-40B4-BE49-F238E27FC236}">
                <a16:creationId xmlns:a16="http://schemas.microsoft.com/office/drawing/2014/main" id="{8C9479F4-A931-46BD-8489-7CB563F347AC}"/>
              </a:ext>
            </a:extLst>
          </p:cNvPr>
          <p:cNvSpPr>
            <a:spLocks noGrp="1"/>
          </p:cNvSpPr>
          <p:nvPr>
            <p:ph idx="1"/>
          </p:nvPr>
        </p:nvSpPr>
        <p:spPr>
          <a:xfrm>
            <a:off x="838200" y="1713330"/>
            <a:ext cx="10515600" cy="4175125"/>
          </a:xfrm>
        </p:spPr>
        <p:txBody>
          <a:bodyPr>
            <a:normAutofit fontScale="25000" lnSpcReduction="20000"/>
          </a:bodyPr>
          <a:lstStyle/>
          <a:p>
            <a:pPr marL="0" lvl="0" indent="0">
              <a:buNone/>
            </a:pPr>
            <a:r>
              <a:rPr lang="en-US" sz="7200" b="1" dirty="0"/>
              <a:t>Action Statement Profile</a:t>
            </a:r>
          </a:p>
          <a:p>
            <a:pPr lvl="0"/>
            <a:r>
              <a:rPr lang="en-US" sz="7200" b="1" u="sng" dirty="0"/>
              <a:t>Quality Improvement Opportunity</a:t>
            </a:r>
            <a:r>
              <a:rPr lang="en-US" sz="7200" b="1" dirty="0"/>
              <a:t>:</a:t>
            </a:r>
            <a:r>
              <a:rPr lang="en-US" sz="7200" dirty="0"/>
              <a:t> Align patient expectations with actual pain severity and duration and reducing uncertainty regarding recovery. (National Quality Strategy Domain: Engaging Patients)</a:t>
            </a:r>
          </a:p>
          <a:p>
            <a:pPr lvl="0"/>
            <a:r>
              <a:rPr lang="en-US" sz="7200" b="1" u="sng" dirty="0"/>
              <a:t>Aggregate Evidence Quality</a:t>
            </a:r>
            <a:r>
              <a:rPr lang="en-US" sz="7200" b="1" dirty="0"/>
              <a:t>:</a:t>
            </a:r>
            <a:r>
              <a:rPr lang="en-US" sz="7200" dirty="0"/>
              <a:t> Grade C, based on observational studies in otolaryngology populations; indirect evidence from RCTs in other specialties.</a:t>
            </a:r>
          </a:p>
          <a:p>
            <a:pPr lvl="0"/>
            <a:r>
              <a:rPr lang="en-US" sz="7200" b="1" u="sng" dirty="0"/>
              <a:t>Level of Confidence in Evidence</a:t>
            </a:r>
            <a:r>
              <a:rPr lang="en-US" sz="7200" b="1" dirty="0"/>
              <a:t>: </a:t>
            </a:r>
            <a:r>
              <a:rPr lang="en-US" sz="7200" dirty="0"/>
              <a:t>High</a:t>
            </a:r>
          </a:p>
          <a:p>
            <a:pPr lvl="0"/>
            <a:r>
              <a:rPr lang="en-US" sz="7200" b="1" u="sng" dirty="0"/>
              <a:t>Benefit-Harm Assessment</a:t>
            </a:r>
            <a:r>
              <a:rPr lang="en-US" sz="7200" b="1" dirty="0"/>
              <a:t>:</a:t>
            </a:r>
            <a:r>
              <a:rPr lang="en-US" sz="7200" dirty="0"/>
              <a:t> Preponderance of benefit over harm.</a:t>
            </a:r>
          </a:p>
          <a:p>
            <a:pPr lvl="0"/>
            <a:r>
              <a:rPr lang="en-US" sz="7200" b="1" u="sng" dirty="0"/>
              <a:t>Value Judgments</a:t>
            </a:r>
            <a:r>
              <a:rPr lang="en-US" sz="7200" b="1" dirty="0"/>
              <a:t>:</a:t>
            </a:r>
            <a:r>
              <a:rPr lang="en-US" sz="7200" dirty="0"/>
              <a:t> None.</a:t>
            </a:r>
          </a:p>
          <a:p>
            <a:pPr lvl="0"/>
            <a:r>
              <a:rPr lang="en-US" sz="7200" b="1" u="sng" dirty="0"/>
              <a:t>Intentional Vagueness</a:t>
            </a:r>
            <a:r>
              <a:rPr lang="en-US" sz="7200" b="1" dirty="0"/>
              <a:t>:</a:t>
            </a:r>
            <a:r>
              <a:rPr lang="en-US" sz="7200" dirty="0"/>
              <a:t> Method of counseling not specified (oral, written, videos).</a:t>
            </a:r>
          </a:p>
          <a:p>
            <a:pPr lvl="0"/>
            <a:r>
              <a:rPr lang="en-US" sz="7200" b="1" u="sng" dirty="0"/>
              <a:t>Role of Patient Preferences</a:t>
            </a:r>
            <a:r>
              <a:rPr lang="en-US" sz="7200" b="1" dirty="0"/>
              <a:t>:</a:t>
            </a:r>
            <a:r>
              <a:rPr lang="en-US" sz="7200" dirty="0"/>
              <a:t> None to limited regarding counseling; high regarding inclusion of caregivers/others in the counseling process.</a:t>
            </a:r>
          </a:p>
          <a:p>
            <a:pPr lvl="0"/>
            <a:r>
              <a:rPr lang="en-US" sz="7200" b="1" u="sng" dirty="0"/>
              <a:t>Exclusions</a:t>
            </a:r>
            <a:r>
              <a:rPr lang="en-US" sz="7200" b="1" dirty="0"/>
              <a:t>:</a:t>
            </a:r>
            <a:r>
              <a:rPr lang="en-US" sz="7200" dirty="0"/>
              <a:t> None.</a:t>
            </a:r>
          </a:p>
          <a:p>
            <a:pPr lvl="0"/>
            <a:r>
              <a:rPr lang="en-US" sz="7200" b="1" u="sng" dirty="0"/>
              <a:t>Policy Level</a:t>
            </a:r>
            <a:r>
              <a:rPr lang="en-US" sz="7200" b="1" dirty="0"/>
              <a:t>:</a:t>
            </a:r>
            <a:r>
              <a:rPr lang="en-US" sz="7200" dirty="0"/>
              <a:t> Recommendation.</a:t>
            </a:r>
          </a:p>
          <a:p>
            <a:r>
              <a:rPr lang="en-US" sz="7200" b="1" u="sng" dirty="0"/>
              <a:t>Differences of Opinion</a:t>
            </a:r>
            <a:r>
              <a:rPr lang="en-US" sz="7200" b="1" dirty="0"/>
              <a:t>:</a:t>
            </a:r>
            <a:r>
              <a:rPr lang="en-US" sz="7200" dirty="0"/>
              <a:t> None</a:t>
            </a:r>
          </a:p>
          <a:p>
            <a:endParaRPr lang="en-US" dirty="0"/>
          </a:p>
        </p:txBody>
      </p:sp>
    </p:spTree>
    <p:extLst>
      <p:ext uri="{BB962C8B-B14F-4D97-AF65-F5344CB8AC3E}">
        <p14:creationId xmlns:p14="http://schemas.microsoft.com/office/powerpoint/2010/main" val="377761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5244-4761-4969-92DB-B18CE9B84FD8}"/>
              </a:ext>
            </a:extLst>
          </p:cNvPr>
          <p:cNvSpPr>
            <a:spLocks noGrp="1"/>
          </p:cNvSpPr>
          <p:nvPr>
            <p:ph type="title"/>
          </p:nvPr>
        </p:nvSpPr>
        <p:spPr>
          <a:xfrm>
            <a:off x="838200" y="365125"/>
            <a:ext cx="8260080" cy="1325563"/>
          </a:xfrm>
        </p:spPr>
        <p:txBody>
          <a:bodyPr/>
          <a:lstStyle/>
          <a:p>
            <a:r>
              <a:rPr lang="en-US" b="1" dirty="0"/>
              <a:t>STATEMENT 2. MODIFYING FACTORS</a:t>
            </a:r>
          </a:p>
        </p:txBody>
      </p:sp>
      <p:sp>
        <p:nvSpPr>
          <p:cNvPr id="3" name="Content Placeholder 2">
            <a:extLst>
              <a:ext uri="{FF2B5EF4-FFF2-40B4-BE49-F238E27FC236}">
                <a16:creationId xmlns:a16="http://schemas.microsoft.com/office/drawing/2014/main" id="{5A668F90-FC91-4C51-8B34-3BE6FC7AE972}"/>
              </a:ext>
            </a:extLst>
          </p:cNvPr>
          <p:cNvSpPr>
            <a:spLocks noGrp="1"/>
          </p:cNvSpPr>
          <p:nvPr>
            <p:ph idx="1"/>
          </p:nvPr>
        </p:nvSpPr>
        <p:spPr/>
        <p:txBody>
          <a:bodyPr>
            <a:normAutofit fontScale="92500"/>
          </a:bodyPr>
          <a:lstStyle/>
          <a:p>
            <a:pPr marL="0" indent="0">
              <a:lnSpc>
                <a:spcPct val="110000"/>
              </a:lnSpc>
              <a:buNone/>
            </a:pPr>
            <a:r>
              <a:rPr lang="en-US" sz="2000" b="1" dirty="0"/>
              <a:t>STATEMENT 2. MODIFYING FACTORS: Prior to surgery, clinicians should gather information specific to the patient that modifies severity and/ or duration of pain. </a:t>
            </a:r>
            <a:r>
              <a:rPr lang="en-US" sz="2000" b="1" i="1" u="sng" dirty="0"/>
              <a:t>Recommendation</a:t>
            </a:r>
            <a:r>
              <a:rPr lang="en-US" sz="2000" i="1" u="sng" dirty="0"/>
              <a:t> based on observational studies with a preponderance of benefit over harms.</a:t>
            </a:r>
            <a:br>
              <a:rPr lang="en-US" sz="2000" i="1" u="sng" dirty="0"/>
            </a:br>
            <a:endParaRPr lang="en-US" sz="2000" u="sng" dirty="0"/>
          </a:p>
          <a:p>
            <a:pPr marL="0" lvl="0" indent="0">
              <a:lnSpc>
                <a:spcPct val="110000"/>
              </a:lnSpc>
              <a:buNone/>
            </a:pPr>
            <a:r>
              <a:rPr lang="en-US" sz="2000" b="1" u="sng" dirty="0"/>
              <a:t>Benefits</a:t>
            </a:r>
            <a:r>
              <a:rPr lang="en-US" sz="2000" b="1" dirty="0"/>
              <a:t>: </a:t>
            </a:r>
            <a:r>
              <a:rPr lang="en-US" sz="2000" dirty="0"/>
              <a:t>Individualize the plan for analgesia for the specific patient and clinical setting, improve patient satisfaction/expectation, minimize overtreatment or undertreatment of pain, engagement of patient in design of postop pain management, reduce potential bias and decrease disparities in pain management.</a:t>
            </a:r>
            <a:br>
              <a:rPr lang="en-US" sz="2000" dirty="0"/>
            </a:br>
            <a:endParaRPr lang="en-US" sz="2000" dirty="0"/>
          </a:p>
          <a:p>
            <a:pPr marL="0" lvl="0" indent="0">
              <a:lnSpc>
                <a:spcPct val="110000"/>
              </a:lnSpc>
              <a:buNone/>
            </a:pPr>
            <a:r>
              <a:rPr lang="en-US" sz="2000" b="1" u="sng" dirty="0"/>
              <a:t>Risk, Harm, Cost</a:t>
            </a:r>
            <a:r>
              <a:rPr lang="en-US" sz="2000" b="1" dirty="0"/>
              <a:t>: </a:t>
            </a:r>
            <a:r>
              <a:rPr lang="en-US" sz="2000" dirty="0"/>
              <a:t>Information may lead to inaccurate estimates of pain, administrative burden of gathering and documenting information, heighten implicit bias. </a:t>
            </a:r>
          </a:p>
          <a:p>
            <a:endParaRPr lang="en-US" dirty="0"/>
          </a:p>
        </p:txBody>
      </p:sp>
    </p:spTree>
    <p:extLst>
      <p:ext uri="{BB962C8B-B14F-4D97-AF65-F5344CB8AC3E}">
        <p14:creationId xmlns:p14="http://schemas.microsoft.com/office/powerpoint/2010/main" val="137252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374E-E941-43F4-849A-BE26A77AEE0A}"/>
              </a:ext>
            </a:extLst>
          </p:cNvPr>
          <p:cNvSpPr>
            <a:spLocks noGrp="1"/>
          </p:cNvSpPr>
          <p:nvPr>
            <p:ph type="title"/>
          </p:nvPr>
        </p:nvSpPr>
        <p:spPr>
          <a:xfrm>
            <a:off x="838200" y="365125"/>
            <a:ext cx="8360664" cy="1325563"/>
          </a:xfrm>
        </p:spPr>
        <p:txBody>
          <a:bodyPr/>
          <a:lstStyle/>
          <a:p>
            <a:r>
              <a:rPr lang="en-US" b="1" dirty="0"/>
              <a:t>STATEMENT 2. MODIFYING FACTORS</a:t>
            </a:r>
          </a:p>
        </p:txBody>
      </p:sp>
      <p:sp>
        <p:nvSpPr>
          <p:cNvPr id="3" name="Content Placeholder 2">
            <a:extLst>
              <a:ext uri="{FF2B5EF4-FFF2-40B4-BE49-F238E27FC236}">
                <a16:creationId xmlns:a16="http://schemas.microsoft.com/office/drawing/2014/main" id="{D342BDBB-1176-489C-92D3-67CD5E515DE3}"/>
              </a:ext>
            </a:extLst>
          </p:cNvPr>
          <p:cNvSpPr>
            <a:spLocks noGrp="1"/>
          </p:cNvSpPr>
          <p:nvPr>
            <p:ph idx="1"/>
          </p:nvPr>
        </p:nvSpPr>
        <p:spPr/>
        <p:txBody>
          <a:bodyPr>
            <a:normAutofit fontScale="62500" lnSpcReduction="20000"/>
          </a:bodyPr>
          <a:lstStyle/>
          <a:p>
            <a:pPr marL="0" indent="0">
              <a:buNone/>
            </a:pPr>
            <a:r>
              <a:rPr lang="en-US" sz="2500" b="1" dirty="0"/>
              <a:t>Action Statement Profile</a:t>
            </a:r>
          </a:p>
          <a:p>
            <a:pPr lvl="0"/>
            <a:r>
              <a:rPr lang="en-US" sz="2500" b="1" u="sng" dirty="0"/>
              <a:t>Quality Improvement Opportunity</a:t>
            </a:r>
            <a:r>
              <a:rPr lang="en-US" sz="2500" b="1" dirty="0"/>
              <a:t>:</a:t>
            </a:r>
            <a:r>
              <a:rPr lang="en-US" sz="2500" dirty="0"/>
              <a:t> Individualize assessment and plan for patient pain management and to encourage explicit thinking by clinicians about factors that will modify pain after surgery. (National Quality Strategy Domain: Promoting Effective Prevention/Treatments)</a:t>
            </a:r>
          </a:p>
          <a:p>
            <a:pPr lvl="0"/>
            <a:r>
              <a:rPr lang="en-US" sz="2500" b="1" u="sng" dirty="0"/>
              <a:t>Aggregate Evidence Quality</a:t>
            </a:r>
            <a:r>
              <a:rPr lang="en-US" sz="2500" b="1" dirty="0"/>
              <a:t>:</a:t>
            </a:r>
            <a:r>
              <a:rPr lang="en-US" sz="2500" dirty="0"/>
              <a:t> Grade C, based on observational studies</a:t>
            </a:r>
          </a:p>
          <a:p>
            <a:pPr lvl="0"/>
            <a:r>
              <a:rPr lang="en-US" sz="2500" b="1" u="sng" dirty="0"/>
              <a:t>Level of Confidence in Evidence</a:t>
            </a:r>
            <a:r>
              <a:rPr lang="en-US" sz="2500" b="1" dirty="0"/>
              <a:t>: </a:t>
            </a:r>
            <a:r>
              <a:rPr lang="en-US" sz="2500" dirty="0"/>
              <a:t>high</a:t>
            </a:r>
          </a:p>
          <a:p>
            <a:pPr lvl="0"/>
            <a:r>
              <a:rPr lang="en-US" sz="2500" b="1" u="sng" dirty="0"/>
              <a:t>Benefit-Harm Assessment</a:t>
            </a:r>
            <a:r>
              <a:rPr lang="en-US" sz="2500" b="1" dirty="0"/>
              <a:t>: </a:t>
            </a:r>
            <a:r>
              <a:rPr lang="en-US" sz="2500" dirty="0"/>
              <a:t>Preponderance of benefit over harm.</a:t>
            </a:r>
          </a:p>
          <a:p>
            <a:pPr lvl="0"/>
            <a:r>
              <a:rPr lang="en-US" sz="2500" b="1" u="sng" dirty="0"/>
              <a:t>Value Judgments</a:t>
            </a:r>
            <a:r>
              <a:rPr lang="en-US" sz="2500" b="1" dirty="0"/>
              <a:t>: </a:t>
            </a:r>
            <a:r>
              <a:rPr lang="en-US" sz="2500" dirty="0"/>
              <a:t>This inquiry may not be done routinely; this is independent but complementary to assessing risk profile for OUD.</a:t>
            </a:r>
          </a:p>
          <a:p>
            <a:pPr lvl="0"/>
            <a:r>
              <a:rPr lang="en-US" sz="2500" b="1" u="sng" dirty="0"/>
              <a:t>Intentional Vagueness</a:t>
            </a:r>
            <a:r>
              <a:rPr lang="en-US" sz="2500" b="1" dirty="0"/>
              <a:t>: </a:t>
            </a:r>
            <a:r>
              <a:rPr lang="en-US" sz="2500" dirty="0"/>
              <a:t>Method of inquiry not specified, may involve written survey, interview or standardized history.</a:t>
            </a:r>
          </a:p>
          <a:p>
            <a:pPr lvl="0"/>
            <a:r>
              <a:rPr lang="en-US" sz="2500" b="1" u="sng" dirty="0"/>
              <a:t>Role of Patient Preferences</a:t>
            </a:r>
            <a:r>
              <a:rPr lang="en-US" sz="2500" dirty="0"/>
              <a:t>: None.</a:t>
            </a:r>
          </a:p>
          <a:p>
            <a:pPr lvl="0"/>
            <a:r>
              <a:rPr lang="en-US" sz="2500" b="1" u="sng" dirty="0"/>
              <a:t>Exclusions</a:t>
            </a:r>
            <a:r>
              <a:rPr lang="en-US" sz="2500" b="1" dirty="0"/>
              <a:t>: </a:t>
            </a:r>
            <a:r>
              <a:rPr lang="en-US" sz="2500" dirty="0"/>
              <a:t>None.</a:t>
            </a:r>
          </a:p>
          <a:p>
            <a:pPr lvl="0"/>
            <a:r>
              <a:rPr lang="en-US" sz="2500" b="1" u="sng" dirty="0"/>
              <a:t>Policy Level</a:t>
            </a:r>
            <a:r>
              <a:rPr lang="en-US" sz="2500" b="1" dirty="0"/>
              <a:t>: </a:t>
            </a:r>
            <a:r>
              <a:rPr lang="en-US" sz="2500" dirty="0"/>
              <a:t>Recommendation.</a:t>
            </a:r>
          </a:p>
          <a:p>
            <a:pPr lvl="0"/>
            <a:r>
              <a:rPr lang="en-US" sz="2500" b="1" u="sng" dirty="0"/>
              <a:t>Differences of Opinion</a:t>
            </a:r>
            <a:r>
              <a:rPr lang="en-US" sz="2500" b="1" dirty="0"/>
              <a:t>: </a:t>
            </a:r>
            <a:r>
              <a:rPr lang="en-US" sz="2500" dirty="0"/>
              <a:t>None</a:t>
            </a:r>
            <a:r>
              <a:rPr lang="en-US" sz="2900" dirty="0"/>
              <a:t>.</a:t>
            </a:r>
          </a:p>
          <a:p>
            <a:pPr lvl="0"/>
            <a:endParaRPr lang="en-US" dirty="0"/>
          </a:p>
          <a:p>
            <a:endParaRPr lang="en-US" dirty="0"/>
          </a:p>
        </p:txBody>
      </p:sp>
    </p:spTree>
    <p:extLst>
      <p:ext uri="{BB962C8B-B14F-4D97-AF65-F5344CB8AC3E}">
        <p14:creationId xmlns:p14="http://schemas.microsoft.com/office/powerpoint/2010/main" val="57255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564B-84E4-44DC-95D4-EE2461BC9ACE}"/>
              </a:ext>
            </a:extLst>
          </p:cNvPr>
          <p:cNvSpPr>
            <a:spLocks noGrp="1"/>
          </p:cNvSpPr>
          <p:nvPr>
            <p:ph type="title"/>
          </p:nvPr>
        </p:nvSpPr>
        <p:spPr/>
        <p:txBody>
          <a:bodyPr/>
          <a:lstStyle/>
          <a:p>
            <a:r>
              <a:rPr lang="en-US" b="1" dirty="0"/>
              <a:t>STATEMENT 3A. RISK FACTORS FOR OPIOID USE DISORDER</a:t>
            </a:r>
          </a:p>
        </p:txBody>
      </p:sp>
      <p:sp>
        <p:nvSpPr>
          <p:cNvPr id="3" name="Content Placeholder 2">
            <a:extLst>
              <a:ext uri="{FF2B5EF4-FFF2-40B4-BE49-F238E27FC236}">
                <a16:creationId xmlns:a16="http://schemas.microsoft.com/office/drawing/2014/main" id="{0674E92E-B8F8-4DB1-A3CB-9A0910D9ED1F}"/>
              </a:ext>
            </a:extLst>
          </p:cNvPr>
          <p:cNvSpPr>
            <a:spLocks noGrp="1"/>
          </p:cNvSpPr>
          <p:nvPr>
            <p:ph idx="1"/>
          </p:nvPr>
        </p:nvSpPr>
        <p:spPr/>
        <p:txBody>
          <a:bodyPr>
            <a:normAutofit fontScale="55000" lnSpcReduction="20000"/>
          </a:bodyPr>
          <a:lstStyle/>
          <a:p>
            <a:pPr marL="0" indent="0">
              <a:lnSpc>
                <a:spcPct val="120000"/>
              </a:lnSpc>
              <a:buNone/>
            </a:pPr>
            <a:r>
              <a:rPr lang="en-US" sz="3200" b="1" dirty="0"/>
              <a:t>STATEMENT 3A. RISK FACTORS FOR OPIOID USE DISORDER:  Prior to surgery, clinicians should identify risk factors for opioid use disorder when analgesia using opioids is anticipated. </a:t>
            </a:r>
            <a:r>
              <a:rPr lang="en-US" sz="3200" b="1" i="1" u="sng" dirty="0"/>
              <a:t>Strong recommendation</a:t>
            </a:r>
            <a:r>
              <a:rPr lang="en-US" sz="3200" i="1" u="sng" dirty="0"/>
              <a:t> based on systematic reviews of randomized controlled trials with limitations and observational studies with a preponderance of benefit over harm.</a:t>
            </a:r>
          </a:p>
          <a:p>
            <a:pPr marL="0" indent="0">
              <a:lnSpc>
                <a:spcPct val="120000"/>
              </a:lnSpc>
              <a:buNone/>
            </a:pPr>
            <a:endParaRPr lang="en-US" sz="3200" i="1" u="sng" dirty="0"/>
          </a:p>
          <a:p>
            <a:pPr marL="0" indent="0">
              <a:lnSpc>
                <a:spcPct val="120000"/>
              </a:lnSpc>
              <a:buNone/>
            </a:pPr>
            <a:r>
              <a:rPr lang="en-US" sz="3200" b="1" u="sng" dirty="0"/>
              <a:t>Benefits</a:t>
            </a:r>
            <a:r>
              <a:rPr lang="en-US" sz="3200" b="1" dirty="0"/>
              <a:t>: </a:t>
            </a:r>
            <a:r>
              <a:rPr lang="en-US" sz="3200" dirty="0"/>
              <a:t>Increased monitoring for OUD after surgery, increased use of non-opioid modalities of analgesia, increased coordination of care with other providers including pain specialists, limit opioid use after surgery and monitor duration of use, identify patients at risk for opioid use associated respiratory depression.</a:t>
            </a:r>
          </a:p>
          <a:p>
            <a:pPr marL="0" indent="0">
              <a:lnSpc>
                <a:spcPct val="120000"/>
              </a:lnSpc>
              <a:buNone/>
            </a:pPr>
            <a:endParaRPr lang="en-US" sz="3200" u="sng" dirty="0"/>
          </a:p>
          <a:p>
            <a:pPr marL="0" indent="0">
              <a:lnSpc>
                <a:spcPct val="120000"/>
              </a:lnSpc>
              <a:buNone/>
            </a:pPr>
            <a:r>
              <a:rPr lang="en-US" sz="3200" b="1" u="sng" dirty="0"/>
              <a:t>R</a:t>
            </a:r>
            <a:r>
              <a:rPr lang="en-US" sz="3200" u="sng" dirty="0"/>
              <a:t>i</a:t>
            </a:r>
            <a:r>
              <a:rPr lang="en-US" sz="3200" b="1" u="sng" dirty="0"/>
              <a:t>sk, Harm, Cost</a:t>
            </a:r>
            <a:r>
              <a:rPr lang="en-US" sz="3200" dirty="0"/>
              <a:t>: Undertreatment of pain, false positive assessment of risk for OUD, implicit biases about OUD are heightened, strained therapeutic alliance.</a:t>
            </a:r>
          </a:p>
          <a:p>
            <a:pPr marL="0" indent="0">
              <a:buNone/>
            </a:pPr>
            <a:endParaRPr lang="en-US" dirty="0"/>
          </a:p>
          <a:p>
            <a:endParaRPr lang="en-US" dirty="0"/>
          </a:p>
        </p:txBody>
      </p:sp>
    </p:spTree>
    <p:extLst>
      <p:ext uri="{BB962C8B-B14F-4D97-AF65-F5344CB8AC3E}">
        <p14:creationId xmlns:p14="http://schemas.microsoft.com/office/powerpoint/2010/main" val="70118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07C2-7336-4268-B5A8-AEF14E1ECD6D}"/>
              </a:ext>
            </a:extLst>
          </p:cNvPr>
          <p:cNvSpPr>
            <a:spLocks noGrp="1"/>
          </p:cNvSpPr>
          <p:nvPr>
            <p:ph type="title"/>
          </p:nvPr>
        </p:nvSpPr>
        <p:spPr/>
        <p:txBody>
          <a:bodyPr/>
          <a:lstStyle/>
          <a:p>
            <a:r>
              <a:rPr lang="en-US" b="1" dirty="0"/>
              <a:t>STATEMENT 3A. RISK FACTORS FOR OPIOID USE DISORDER</a:t>
            </a:r>
          </a:p>
        </p:txBody>
      </p:sp>
      <p:sp>
        <p:nvSpPr>
          <p:cNvPr id="3" name="Content Placeholder 2">
            <a:extLst>
              <a:ext uri="{FF2B5EF4-FFF2-40B4-BE49-F238E27FC236}">
                <a16:creationId xmlns:a16="http://schemas.microsoft.com/office/drawing/2014/main" id="{B1F91377-752D-4D36-BAB5-DBD3CC022C0E}"/>
              </a:ext>
            </a:extLst>
          </p:cNvPr>
          <p:cNvSpPr>
            <a:spLocks noGrp="1"/>
          </p:cNvSpPr>
          <p:nvPr>
            <p:ph idx="1"/>
          </p:nvPr>
        </p:nvSpPr>
        <p:spPr/>
        <p:txBody>
          <a:bodyPr>
            <a:normAutofit lnSpcReduction="10000"/>
          </a:bodyPr>
          <a:lstStyle/>
          <a:p>
            <a:pPr marL="0" indent="0">
              <a:lnSpc>
                <a:spcPct val="80000"/>
              </a:lnSpc>
              <a:buNone/>
            </a:pPr>
            <a:r>
              <a:rPr lang="en-US" sz="1800" b="1" dirty="0"/>
              <a:t>Action Statement Profil</a:t>
            </a:r>
            <a:r>
              <a:rPr lang="en-US" sz="1800" dirty="0"/>
              <a:t>e</a:t>
            </a:r>
          </a:p>
          <a:p>
            <a:pPr lvl="0">
              <a:lnSpc>
                <a:spcPct val="80000"/>
              </a:lnSpc>
            </a:pPr>
            <a:r>
              <a:rPr lang="en-US" sz="1800" b="1" u="sng" dirty="0"/>
              <a:t>Quality Improvement Opportunity</a:t>
            </a:r>
            <a:r>
              <a:rPr lang="en-US" sz="1800" b="1" dirty="0"/>
              <a:t>: </a:t>
            </a:r>
            <a:r>
              <a:rPr lang="en-US" sz="1800" dirty="0"/>
              <a:t>Identify patients at risk for OUD for preoperative intervention and postoperative vigilance. (National Quality Strategy Domain: Safety)</a:t>
            </a:r>
          </a:p>
          <a:p>
            <a:pPr lvl="0">
              <a:lnSpc>
                <a:spcPct val="80000"/>
              </a:lnSpc>
            </a:pPr>
            <a:r>
              <a:rPr lang="en-US" sz="1800" b="1" u="sng" dirty="0"/>
              <a:t>Aggregate Evidence Quality</a:t>
            </a:r>
            <a:r>
              <a:rPr lang="en-US" sz="1800" b="1" dirty="0"/>
              <a:t>:</a:t>
            </a:r>
            <a:r>
              <a:rPr lang="en-US" sz="1800" dirty="0"/>
              <a:t> Grade A, based on systematic reviews </a:t>
            </a:r>
          </a:p>
          <a:p>
            <a:pPr lvl="0">
              <a:lnSpc>
                <a:spcPct val="80000"/>
              </a:lnSpc>
            </a:pPr>
            <a:r>
              <a:rPr lang="en-US" sz="1800" b="1" u="sng" dirty="0"/>
              <a:t>Level of Confidence in Evidence</a:t>
            </a:r>
            <a:r>
              <a:rPr lang="en-US" sz="1800" b="1" dirty="0"/>
              <a:t>: </a:t>
            </a:r>
            <a:r>
              <a:rPr lang="en-US" sz="1800" dirty="0"/>
              <a:t>High </a:t>
            </a:r>
          </a:p>
          <a:p>
            <a:pPr lvl="0">
              <a:lnSpc>
                <a:spcPct val="80000"/>
              </a:lnSpc>
            </a:pPr>
            <a:r>
              <a:rPr lang="en-US" sz="1800" b="1" u="sng" dirty="0"/>
              <a:t>Benefit-Harm Assessment</a:t>
            </a:r>
            <a:r>
              <a:rPr lang="en-US" sz="1800" b="1" dirty="0"/>
              <a:t>:</a:t>
            </a:r>
            <a:r>
              <a:rPr lang="en-US" sz="1800" dirty="0"/>
              <a:t> Preponderance of benefit over harm.</a:t>
            </a:r>
          </a:p>
          <a:p>
            <a:pPr lvl="0">
              <a:lnSpc>
                <a:spcPct val="80000"/>
              </a:lnSpc>
            </a:pPr>
            <a:r>
              <a:rPr lang="en-US" sz="1800" b="1" u="sng" dirty="0"/>
              <a:t>Value Judgments</a:t>
            </a:r>
            <a:r>
              <a:rPr lang="en-US" sz="1800" b="1" dirty="0"/>
              <a:t>:</a:t>
            </a:r>
            <a:r>
              <a:rPr lang="en-US" sz="1800" dirty="0"/>
              <a:t> Risk assessment for OUD is not routinely done prior to surgery and opioid prescription.  </a:t>
            </a:r>
          </a:p>
          <a:p>
            <a:pPr lvl="0">
              <a:lnSpc>
                <a:spcPct val="80000"/>
              </a:lnSpc>
            </a:pPr>
            <a:r>
              <a:rPr lang="en-US" sz="1800" b="1" u="sng" dirty="0"/>
              <a:t>Intentional Vagueness</a:t>
            </a:r>
            <a:r>
              <a:rPr lang="en-US" sz="1800" b="1" dirty="0"/>
              <a:t>: </a:t>
            </a:r>
            <a:r>
              <a:rPr lang="en-US" sz="1800" dirty="0"/>
              <a:t>None.</a:t>
            </a:r>
          </a:p>
          <a:p>
            <a:pPr lvl="0">
              <a:lnSpc>
                <a:spcPct val="80000"/>
              </a:lnSpc>
            </a:pPr>
            <a:r>
              <a:rPr lang="en-US" sz="1800" b="1" u="sng" dirty="0"/>
              <a:t>Role of Patient Preferences</a:t>
            </a:r>
            <a:r>
              <a:rPr lang="en-US" sz="1800" b="1" dirty="0"/>
              <a:t>:</a:t>
            </a:r>
            <a:r>
              <a:rPr lang="en-US" sz="1800" dirty="0"/>
              <a:t> None.</a:t>
            </a:r>
          </a:p>
          <a:p>
            <a:pPr lvl="0">
              <a:lnSpc>
                <a:spcPct val="80000"/>
              </a:lnSpc>
            </a:pPr>
            <a:r>
              <a:rPr lang="en-US" sz="1800" b="1" u="sng" dirty="0"/>
              <a:t>Exclusions</a:t>
            </a:r>
            <a:r>
              <a:rPr lang="en-US" sz="1800" b="1" dirty="0"/>
              <a:t>:</a:t>
            </a:r>
            <a:r>
              <a:rPr lang="en-US" sz="1800" dirty="0"/>
              <a:t> None.</a:t>
            </a:r>
          </a:p>
          <a:p>
            <a:pPr lvl="0">
              <a:lnSpc>
                <a:spcPct val="80000"/>
              </a:lnSpc>
            </a:pPr>
            <a:r>
              <a:rPr lang="en-US" sz="1800" b="1" u="sng" dirty="0"/>
              <a:t>Policy Level</a:t>
            </a:r>
            <a:r>
              <a:rPr lang="en-US" sz="1800" b="1" dirty="0"/>
              <a:t>: </a:t>
            </a:r>
            <a:r>
              <a:rPr lang="en-US" sz="1800" dirty="0"/>
              <a:t>Strong recommendation.</a:t>
            </a:r>
          </a:p>
          <a:p>
            <a:pPr lvl="0">
              <a:lnSpc>
                <a:spcPct val="80000"/>
              </a:lnSpc>
            </a:pPr>
            <a:r>
              <a:rPr lang="en-US" sz="1800" b="1" u="sng" dirty="0"/>
              <a:t>Differences of Opinion</a:t>
            </a:r>
            <a:r>
              <a:rPr lang="en-US" sz="1800" b="1" dirty="0"/>
              <a:t>: </a:t>
            </a:r>
            <a:r>
              <a:rPr lang="en-US" sz="1800" dirty="0"/>
              <a:t>None.</a:t>
            </a:r>
          </a:p>
          <a:p>
            <a:endParaRPr lang="en-US" dirty="0"/>
          </a:p>
        </p:txBody>
      </p:sp>
    </p:spTree>
    <p:extLst>
      <p:ext uri="{BB962C8B-B14F-4D97-AF65-F5344CB8AC3E}">
        <p14:creationId xmlns:p14="http://schemas.microsoft.com/office/powerpoint/2010/main" val="9872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A2C-50D9-4080-9B7B-80FC203125D2}"/>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45BECA95-C856-45C7-BEEA-322E2DF2C984}"/>
              </a:ext>
            </a:extLst>
          </p:cNvPr>
          <p:cNvSpPr>
            <a:spLocks noGrp="1"/>
          </p:cNvSpPr>
          <p:nvPr>
            <p:ph idx="1"/>
          </p:nvPr>
        </p:nvSpPr>
        <p:spPr>
          <a:xfrm>
            <a:off x="838200" y="1422952"/>
            <a:ext cx="9580927" cy="4425398"/>
          </a:xfrm>
        </p:spPr>
        <p:txBody>
          <a:bodyPr>
            <a:normAutofit fontScale="62500" lnSpcReduction="20000"/>
          </a:bodyPr>
          <a:lstStyle/>
          <a:p>
            <a:pPr marL="0" indent="0">
              <a:lnSpc>
                <a:spcPct val="120000"/>
              </a:lnSpc>
              <a:buNone/>
            </a:pPr>
            <a:r>
              <a:rPr lang="en-US" dirty="0"/>
              <a:t>This guideline is not intended as the sole source of guidance in prescribing opioids and/or analgesics for common otolaryngology procedures.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managing this problem.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AAO-HNSF emphasizes that these clinical guidelines should not be deemed to include all proper treatment decisions or methods of care, or to exclude other treatment decisions or methods of care reasonably directed to obtaining the same results.</a:t>
            </a:r>
          </a:p>
          <a:p>
            <a:endParaRPr lang="en-US" dirty="0"/>
          </a:p>
        </p:txBody>
      </p:sp>
    </p:spTree>
    <p:extLst>
      <p:ext uri="{BB962C8B-B14F-4D97-AF65-F5344CB8AC3E}">
        <p14:creationId xmlns:p14="http://schemas.microsoft.com/office/powerpoint/2010/main" val="362420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0D0E-583C-4F22-8689-D49C40851934}"/>
              </a:ext>
            </a:extLst>
          </p:cNvPr>
          <p:cNvSpPr>
            <a:spLocks noGrp="1"/>
          </p:cNvSpPr>
          <p:nvPr>
            <p:ph type="title"/>
          </p:nvPr>
        </p:nvSpPr>
        <p:spPr/>
        <p:txBody>
          <a:bodyPr/>
          <a:lstStyle/>
          <a:p>
            <a:r>
              <a:rPr lang="en-US" b="1" dirty="0"/>
              <a:t>STATEMENT 3B. PATIENTS AT RISK FOR OPIOID USE DISORDER</a:t>
            </a:r>
          </a:p>
        </p:txBody>
      </p:sp>
      <p:sp>
        <p:nvSpPr>
          <p:cNvPr id="3" name="Content Placeholder 2">
            <a:extLst>
              <a:ext uri="{FF2B5EF4-FFF2-40B4-BE49-F238E27FC236}">
                <a16:creationId xmlns:a16="http://schemas.microsoft.com/office/drawing/2014/main" id="{2157FE98-27E4-4C5E-9409-F94944D7A09D}"/>
              </a:ext>
            </a:extLst>
          </p:cNvPr>
          <p:cNvSpPr>
            <a:spLocks noGrp="1"/>
          </p:cNvSpPr>
          <p:nvPr>
            <p:ph idx="1"/>
          </p:nvPr>
        </p:nvSpPr>
        <p:spPr/>
        <p:txBody>
          <a:bodyPr>
            <a:normAutofit fontScale="70000" lnSpcReduction="20000"/>
          </a:bodyPr>
          <a:lstStyle/>
          <a:p>
            <a:pPr marL="0" indent="0">
              <a:lnSpc>
                <a:spcPct val="120000"/>
              </a:lnSpc>
              <a:buNone/>
            </a:pPr>
            <a:r>
              <a:rPr lang="en-US" b="1" dirty="0"/>
              <a:t>STATEMENT 3B. PATIENTS AT RISK FOR OUD: In patients at risk for OUD, clinicians should evaluate the need to modify the analgesia plan. </a:t>
            </a:r>
            <a:r>
              <a:rPr lang="en-US" b="1" i="1" u="sng" dirty="0"/>
              <a:t>Recommendation</a:t>
            </a:r>
            <a:r>
              <a:rPr lang="en-US" i="1" u="sng" dirty="0"/>
              <a:t> based on observational studies with a preponderance of benefit over harms.</a:t>
            </a:r>
            <a:br>
              <a:rPr lang="en-US" i="1" dirty="0"/>
            </a:br>
            <a:endParaRPr lang="en-US" dirty="0"/>
          </a:p>
          <a:p>
            <a:pPr marL="0" lvl="0" indent="0">
              <a:lnSpc>
                <a:spcPct val="120000"/>
              </a:lnSpc>
              <a:buNone/>
            </a:pPr>
            <a:r>
              <a:rPr lang="en-US" b="1" u="sng" dirty="0"/>
              <a:t>Benefits</a:t>
            </a:r>
            <a:r>
              <a:rPr lang="en-US" b="1" dirty="0"/>
              <a:t>: </a:t>
            </a:r>
            <a:r>
              <a:rPr lang="en-US" dirty="0"/>
              <a:t>Decrease risk of developing OUD, decrease risk of opioid complications in patients with OUD, increased safety of analgesia plans, modify analgesia regimen to non-opioid methods, heightened awareness of need for referral to addiction specialist, patient education about identified risk of OUD.</a:t>
            </a:r>
            <a:br>
              <a:rPr lang="en-US" dirty="0"/>
            </a:br>
            <a:endParaRPr lang="en-US" dirty="0"/>
          </a:p>
          <a:p>
            <a:pPr marL="0" lvl="0" indent="0">
              <a:lnSpc>
                <a:spcPct val="120000"/>
              </a:lnSpc>
              <a:buNone/>
            </a:pPr>
            <a:r>
              <a:rPr lang="en-US" b="1" u="sng" dirty="0"/>
              <a:t>Risk, Harm, Cost</a:t>
            </a:r>
            <a:r>
              <a:rPr lang="en-US" b="1" dirty="0"/>
              <a:t>: </a:t>
            </a:r>
            <a:r>
              <a:rPr lang="en-US" dirty="0"/>
              <a:t>Potential delay of care, need for more perioperative resources, risk to therapeutic alliance, stigma of labelling at risk for OUD.</a:t>
            </a:r>
          </a:p>
          <a:p>
            <a:endParaRPr lang="en-US" dirty="0"/>
          </a:p>
        </p:txBody>
      </p:sp>
    </p:spTree>
    <p:extLst>
      <p:ext uri="{BB962C8B-B14F-4D97-AF65-F5344CB8AC3E}">
        <p14:creationId xmlns:p14="http://schemas.microsoft.com/office/powerpoint/2010/main" val="4462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EA3A-D5E2-43A1-ABDA-7D93D37EA931}"/>
              </a:ext>
            </a:extLst>
          </p:cNvPr>
          <p:cNvSpPr>
            <a:spLocks noGrp="1"/>
          </p:cNvSpPr>
          <p:nvPr>
            <p:ph type="title"/>
          </p:nvPr>
        </p:nvSpPr>
        <p:spPr/>
        <p:txBody>
          <a:bodyPr/>
          <a:lstStyle/>
          <a:p>
            <a:r>
              <a:rPr lang="en-US" b="1" dirty="0"/>
              <a:t>STATEMENT 3B. PATIENTS AT RISK FOR OPIOID USE DISORDER</a:t>
            </a:r>
          </a:p>
        </p:txBody>
      </p:sp>
      <p:sp>
        <p:nvSpPr>
          <p:cNvPr id="3" name="Content Placeholder 2">
            <a:extLst>
              <a:ext uri="{FF2B5EF4-FFF2-40B4-BE49-F238E27FC236}">
                <a16:creationId xmlns:a16="http://schemas.microsoft.com/office/drawing/2014/main" id="{3CAD26A9-CAD8-41F2-A9F9-5F277C0A7FCF}"/>
              </a:ext>
            </a:extLst>
          </p:cNvPr>
          <p:cNvSpPr>
            <a:spLocks noGrp="1"/>
          </p:cNvSpPr>
          <p:nvPr>
            <p:ph idx="1"/>
          </p:nvPr>
        </p:nvSpPr>
        <p:spPr/>
        <p:txBody>
          <a:bodyPr>
            <a:noAutofit/>
          </a:bodyPr>
          <a:lstStyle/>
          <a:p>
            <a:pPr marL="0" indent="0">
              <a:lnSpc>
                <a:spcPct val="70000"/>
              </a:lnSpc>
              <a:buNone/>
            </a:pPr>
            <a:r>
              <a:rPr lang="en-US" sz="1800" b="1" dirty="0"/>
              <a:t>Action Statement Profile</a:t>
            </a:r>
          </a:p>
          <a:p>
            <a:pPr lvl="0">
              <a:lnSpc>
                <a:spcPct val="70000"/>
              </a:lnSpc>
            </a:pPr>
            <a:r>
              <a:rPr lang="en-US" sz="1800" b="1" u="sng" dirty="0"/>
              <a:t>Quality Improvement Opportunity</a:t>
            </a:r>
            <a:r>
              <a:rPr lang="en-US" sz="1800" b="1" dirty="0"/>
              <a:t>: </a:t>
            </a:r>
            <a:r>
              <a:rPr lang="en-US" sz="1800" dirty="0"/>
              <a:t>Actively intervene for at risk patients to reduce risk of OUD. (National Quality Strategy Domain: Promoting Effective Prevention/Treatment)</a:t>
            </a:r>
          </a:p>
          <a:p>
            <a:pPr lvl="0">
              <a:lnSpc>
                <a:spcPct val="70000"/>
              </a:lnSpc>
            </a:pPr>
            <a:r>
              <a:rPr lang="en-US" sz="1800" b="1" u="sng" dirty="0"/>
              <a:t>Aggregate Evidence Quality</a:t>
            </a:r>
            <a:r>
              <a:rPr lang="en-US" sz="1800" b="1" dirty="0"/>
              <a:t>: </a:t>
            </a:r>
            <a:r>
              <a:rPr lang="en-US" sz="1800" dirty="0"/>
              <a:t>Grade C, based on observational studies </a:t>
            </a:r>
          </a:p>
          <a:p>
            <a:pPr lvl="0">
              <a:lnSpc>
                <a:spcPct val="70000"/>
              </a:lnSpc>
            </a:pPr>
            <a:r>
              <a:rPr lang="en-US" sz="1800" b="1" u="sng" dirty="0"/>
              <a:t>Level of Confidence in Evidence</a:t>
            </a:r>
            <a:r>
              <a:rPr lang="en-US" sz="1800" b="1" dirty="0"/>
              <a:t>:</a:t>
            </a:r>
            <a:r>
              <a:rPr lang="en-US" sz="1800" dirty="0"/>
              <a:t> Medium</a:t>
            </a:r>
          </a:p>
          <a:p>
            <a:pPr lvl="0">
              <a:lnSpc>
                <a:spcPct val="70000"/>
              </a:lnSpc>
            </a:pPr>
            <a:r>
              <a:rPr lang="en-US" sz="1800" b="1" u="sng" dirty="0"/>
              <a:t>Benefit-Harm Assessment</a:t>
            </a:r>
            <a:r>
              <a:rPr lang="en-US" sz="1800" b="1" dirty="0"/>
              <a:t>: </a:t>
            </a:r>
            <a:r>
              <a:rPr lang="en-US" sz="1800" dirty="0"/>
              <a:t>Preponderance of benefit over harm. </a:t>
            </a:r>
          </a:p>
          <a:p>
            <a:pPr lvl="0">
              <a:lnSpc>
                <a:spcPct val="70000"/>
              </a:lnSpc>
            </a:pPr>
            <a:r>
              <a:rPr lang="en-US" sz="1800" b="1" u="sng" dirty="0"/>
              <a:t>Value Judgments</a:t>
            </a:r>
            <a:r>
              <a:rPr lang="en-US" sz="1800" b="1" dirty="0"/>
              <a:t>: </a:t>
            </a:r>
            <a:r>
              <a:rPr lang="en-US" sz="1800" dirty="0"/>
              <a:t>None.</a:t>
            </a:r>
          </a:p>
          <a:p>
            <a:pPr lvl="0">
              <a:lnSpc>
                <a:spcPct val="70000"/>
              </a:lnSpc>
            </a:pPr>
            <a:r>
              <a:rPr lang="en-US" sz="1800" b="1" u="sng" dirty="0"/>
              <a:t>Intentional Vagueness</a:t>
            </a:r>
            <a:r>
              <a:rPr lang="en-US" sz="1800" b="1" dirty="0"/>
              <a:t>: </a:t>
            </a:r>
            <a:r>
              <a:rPr lang="en-US" sz="1800" dirty="0"/>
              <a:t>Modifications to the analgesic plan are not specified, but include vigilance with monitoring for development of OUD</a:t>
            </a:r>
          </a:p>
          <a:p>
            <a:pPr lvl="0">
              <a:lnSpc>
                <a:spcPct val="70000"/>
              </a:lnSpc>
            </a:pPr>
            <a:r>
              <a:rPr lang="en-US" sz="1800" b="1" u="sng" dirty="0"/>
              <a:t>Role of Patient Preferences</a:t>
            </a:r>
            <a:r>
              <a:rPr lang="en-US" sz="1800" b="1" dirty="0"/>
              <a:t>: </a:t>
            </a:r>
            <a:r>
              <a:rPr lang="en-US" sz="1800" dirty="0"/>
              <a:t>Patients may decline or modify referral or interventions for “at-risk”.</a:t>
            </a:r>
          </a:p>
          <a:p>
            <a:pPr lvl="0">
              <a:lnSpc>
                <a:spcPct val="70000"/>
              </a:lnSpc>
            </a:pPr>
            <a:r>
              <a:rPr lang="en-US" sz="1800" b="1" u="sng" dirty="0"/>
              <a:t>Exclusions</a:t>
            </a:r>
            <a:r>
              <a:rPr lang="en-US" sz="1800" b="1" dirty="0"/>
              <a:t>: </a:t>
            </a:r>
            <a:r>
              <a:rPr lang="en-US" sz="1800" dirty="0"/>
              <a:t>None.</a:t>
            </a:r>
          </a:p>
          <a:p>
            <a:pPr lvl="0">
              <a:lnSpc>
                <a:spcPct val="70000"/>
              </a:lnSpc>
            </a:pPr>
            <a:r>
              <a:rPr lang="en-US" sz="1800" b="1" u="sng" dirty="0"/>
              <a:t>Policy Level</a:t>
            </a:r>
            <a:r>
              <a:rPr lang="en-US" sz="1800" b="1" dirty="0"/>
              <a:t>: </a:t>
            </a:r>
            <a:r>
              <a:rPr lang="en-US" sz="1800" dirty="0"/>
              <a:t>Recommendation.</a:t>
            </a:r>
          </a:p>
          <a:p>
            <a:pPr>
              <a:lnSpc>
                <a:spcPct val="70000"/>
              </a:lnSpc>
            </a:pPr>
            <a:r>
              <a:rPr lang="en-US" sz="1800" b="1" u="sng" dirty="0"/>
              <a:t>Differences of Opinion</a:t>
            </a:r>
            <a:r>
              <a:rPr lang="en-US" sz="1800" b="1" dirty="0"/>
              <a:t>: </a:t>
            </a:r>
            <a:r>
              <a:rPr lang="en-US" sz="1800" dirty="0"/>
              <a:t>None.</a:t>
            </a:r>
          </a:p>
        </p:txBody>
      </p:sp>
    </p:spTree>
    <p:extLst>
      <p:ext uri="{BB962C8B-B14F-4D97-AF65-F5344CB8AC3E}">
        <p14:creationId xmlns:p14="http://schemas.microsoft.com/office/powerpoint/2010/main" val="60404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DBDF-2475-4084-811C-D33F9703DA4B}"/>
              </a:ext>
            </a:extLst>
          </p:cNvPr>
          <p:cNvSpPr>
            <a:spLocks noGrp="1"/>
          </p:cNvSpPr>
          <p:nvPr>
            <p:ph type="title"/>
          </p:nvPr>
        </p:nvSpPr>
        <p:spPr>
          <a:xfrm>
            <a:off x="838200" y="365125"/>
            <a:ext cx="7592568" cy="1325563"/>
          </a:xfrm>
        </p:spPr>
        <p:txBody>
          <a:bodyPr/>
          <a:lstStyle/>
          <a:p>
            <a:r>
              <a:rPr lang="en-US" b="1" dirty="0"/>
              <a:t>STATEMENT 4. SHARED DECISION MAKING</a:t>
            </a:r>
          </a:p>
        </p:txBody>
      </p:sp>
      <p:sp>
        <p:nvSpPr>
          <p:cNvPr id="3" name="Content Placeholder 2">
            <a:extLst>
              <a:ext uri="{FF2B5EF4-FFF2-40B4-BE49-F238E27FC236}">
                <a16:creationId xmlns:a16="http://schemas.microsoft.com/office/drawing/2014/main" id="{B85E4BE8-2F2D-49AE-B184-597CC41BD3A7}"/>
              </a:ext>
            </a:extLst>
          </p:cNvPr>
          <p:cNvSpPr>
            <a:spLocks noGrp="1"/>
          </p:cNvSpPr>
          <p:nvPr>
            <p:ph idx="1"/>
          </p:nvPr>
        </p:nvSpPr>
        <p:spPr>
          <a:xfrm>
            <a:off x="838200" y="1825625"/>
            <a:ext cx="10515600" cy="4146550"/>
          </a:xfrm>
        </p:spPr>
        <p:txBody>
          <a:bodyPr>
            <a:normAutofit fontScale="55000" lnSpcReduction="20000"/>
          </a:bodyPr>
          <a:lstStyle/>
          <a:p>
            <a:pPr marL="0" indent="0">
              <a:lnSpc>
                <a:spcPct val="120000"/>
              </a:lnSpc>
              <a:buNone/>
            </a:pPr>
            <a:r>
              <a:rPr lang="en-US" sz="3300" b="1" dirty="0"/>
              <a:t>STATEMENT 4. SHARED DECISION-MAKING: Clinicians should promote shared decision making by informing patients of the benefits and risks of postoperative pain treatments that include non-opioid analgesics, opioid analgesics, and non-pharmacologic interventions. </a:t>
            </a:r>
            <a:r>
              <a:rPr lang="en-US" sz="3300" b="1" i="1" u="sng" dirty="0"/>
              <a:t>Recommendation</a:t>
            </a:r>
            <a:r>
              <a:rPr lang="en-US" sz="3300" i="1" u="sng" dirty="0"/>
              <a:t> based on expert opinion with a preponderance of benefit over harms.</a:t>
            </a:r>
            <a:br>
              <a:rPr lang="en-US" sz="3300" i="1" u="sng" dirty="0"/>
            </a:br>
            <a:endParaRPr lang="en-US" sz="3300" b="1" u="sng" dirty="0"/>
          </a:p>
          <a:p>
            <a:pPr marL="0" lvl="0" indent="0">
              <a:lnSpc>
                <a:spcPct val="120000"/>
              </a:lnSpc>
              <a:buNone/>
            </a:pPr>
            <a:r>
              <a:rPr lang="en-US" sz="3300" b="1" u="sng" dirty="0"/>
              <a:t>Benefits</a:t>
            </a:r>
            <a:r>
              <a:rPr lang="en-US" sz="3300" b="1" dirty="0"/>
              <a:t>: </a:t>
            </a:r>
            <a:r>
              <a:rPr lang="en-US" sz="3300" dirty="0"/>
              <a:t>Incorporation of patient values and preferences in the analgesia plan, promote shared decision making, encourage use of nonopioid medications, encourage nonpharmacologic pain management, opportunity for discussion of risks of opioids/OUD, opportunity to address misperceptions, curtail overuse of opioids, opportunity to counsel about opioid use.</a:t>
            </a:r>
            <a:br>
              <a:rPr lang="en-US" sz="3300" dirty="0"/>
            </a:br>
            <a:endParaRPr lang="en-US" sz="3300" dirty="0"/>
          </a:p>
          <a:p>
            <a:pPr marL="0" lvl="0" indent="0">
              <a:lnSpc>
                <a:spcPct val="120000"/>
              </a:lnSpc>
              <a:buNone/>
            </a:pPr>
            <a:r>
              <a:rPr lang="en-US" sz="3300" b="1" u="sng" dirty="0"/>
              <a:t>Risk, Harm, Cost</a:t>
            </a:r>
            <a:r>
              <a:rPr lang="en-US" sz="3300" b="1" dirty="0"/>
              <a:t>: </a:t>
            </a:r>
            <a:r>
              <a:rPr lang="en-US" sz="3300" dirty="0"/>
              <a:t>Time expended, increased anxiety when opioids are used, possible reduced use of opioids when needed, increased potential for nonadherence to plan based on risk assessment.</a:t>
            </a:r>
          </a:p>
          <a:p>
            <a:endParaRPr lang="en-US" dirty="0"/>
          </a:p>
        </p:txBody>
      </p:sp>
    </p:spTree>
    <p:extLst>
      <p:ext uri="{BB962C8B-B14F-4D97-AF65-F5344CB8AC3E}">
        <p14:creationId xmlns:p14="http://schemas.microsoft.com/office/powerpoint/2010/main" val="296048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E039-BA08-4BC0-9261-12DDD05160E3}"/>
              </a:ext>
            </a:extLst>
          </p:cNvPr>
          <p:cNvSpPr>
            <a:spLocks noGrp="1"/>
          </p:cNvSpPr>
          <p:nvPr>
            <p:ph type="title"/>
          </p:nvPr>
        </p:nvSpPr>
        <p:spPr>
          <a:xfrm>
            <a:off x="838200" y="365125"/>
            <a:ext cx="7473696" cy="1325563"/>
          </a:xfrm>
        </p:spPr>
        <p:txBody>
          <a:bodyPr/>
          <a:lstStyle/>
          <a:p>
            <a:r>
              <a:rPr lang="en-US" b="1" dirty="0"/>
              <a:t>STATEMENT 4. SHARED DECISION MAKING</a:t>
            </a:r>
          </a:p>
        </p:txBody>
      </p:sp>
      <p:sp>
        <p:nvSpPr>
          <p:cNvPr id="3" name="Content Placeholder 2">
            <a:extLst>
              <a:ext uri="{FF2B5EF4-FFF2-40B4-BE49-F238E27FC236}">
                <a16:creationId xmlns:a16="http://schemas.microsoft.com/office/drawing/2014/main" id="{0A8F5C58-FBC1-445F-9406-9783534D3D35}"/>
              </a:ext>
            </a:extLst>
          </p:cNvPr>
          <p:cNvSpPr>
            <a:spLocks noGrp="1"/>
          </p:cNvSpPr>
          <p:nvPr>
            <p:ph idx="1"/>
          </p:nvPr>
        </p:nvSpPr>
        <p:spPr/>
        <p:txBody>
          <a:bodyPr>
            <a:normAutofit fontScale="55000" lnSpcReduction="20000"/>
          </a:bodyPr>
          <a:lstStyle/>
          <a:p>
            <a:pPr marL="0" indent="0">
              <a:buNone/>
            </a:pPr>
            <a:r>
              <a:rPr lang="en-US" b="1" dirty="0"/>
              <a:t>Action Statement Profile</a:t>
            </a:r>
          </a:p>
          <a:p>
            <a:pPr lvl="0"/>
            <a:r>
              <a:rPr lang="en-US" b="1" u="sng" dirty="0"/>
              <a:t>Quality Improvement Opportunity</a:t>
            </a:r>
            <a:r>
              <a:rPr lang="en-US" b="1" dirty="0"/>
              <a:t>:</a:t>
            </a:r>
            <a:r>
              <a:rPr lang="en-US" dirty="0"/>
              <a:t> Educate patients in preparation for shared decision making regarding analgesic plan. (National Quality Strategy Domain: Engaging Patients)</a:t>
            </a:r>
          </a:p>
          <a:p>
            <a:pPr lvl="0"/>
            <a:r>
              <a:rPr lang="en-US" b="1" u="sng" dirty="0"/>
              <a:t>Aggregate Evidence Quality</a:t>
            </a:r>
            <a:r>
              <a:rPr lang="en-US" b="1" dirty="0"/>
              <a:t>: </a:t>
            </a:r>
            <a:r>
              <a:rPr lang="en-US" dirty="0"/>
              <a:t>Grade C based on observational studies</a:t>
            </a:r>
          </a:p>
          <a:p>
            <a:pPr lvl="0"/>
            <a:r>
              <a:rPr lang="en-US" b="1" u="sng" dirty="0"/>
              <a:t>Level of Confidence in Evidence</a:t>
            </a:r>
            <a:r>
              <a:rPr lang="en-US" b="1" dirty="0"/>
              <a:t>: </a:t>
            </a:r>
            <a:r>
              <a:rPr lang="en-US" dirty="0"/>
              <a:t>Medium, as the studies are not specific to pain management after otolaryngology surgery.</a:t>
            </a:r>
          </a:p>
          <a:p>
            <a:pPr lvl="0"/>
            <a:r>
              <a:rPr lang="en-US" b="1" u="sng" dirty="0"/>
              <a:t>Benefit-Harm Assessment</a:t>
            </a:r>
            <a:r>
              <a:rPr lang="en-US" b="1" dirty="0"/>
              <a:t>: </a:t>
            </a:r>
            <a:r>
              <a:rPr lang="en-US" dirty="0"/>
              <a:t>Preponderance of benefit over harm. </a:t>
            </a:r>
          </a:p>
          <a:p>
            <a:pPr lvl="0"/>
            <a:r>
              <a:rPr lang="en-US" b="1" u="sng" dirty="0"/>
              <a:t>Value Judgments</a:t>
            </a:r>
            <a:r>
              <a:rPr lang="en-US" b="1" dirty="0"/>
              <a:t>:</a:t>
            </a:r>
            <a:r>
              <a:rPr lang="en-US" dirty="0"/>
              <a:t> The GDG felt patient education and counseling are valuable parts of formulating analgesic plan and may increase adherence to the plan.</a:t>
            </a:r>
          </a:p>
          <a:p>
            <a:pPr lvl="0"/>
            <a:r>
              <a:rPr lang="en-US" b="1" u="sng" dirty="0"/>
              <a:t>Intentional Vagueness</a:t>
            </a:r>
            <a:r>
              <a:rPr lang="en-US" b="1" dirty="0"/>
              <a:t>: </a:t>
            </a:r>
            <a:r>
              <a:rPr lang="en-US" dirty="0"/>
              <a:t>None.</a:t>
            </a:r>
          </a:p>
          <a:p>
            <a:pPr lvl="0"/>
            <a:r>
              <a:rPr lang="en-US" b="1" u="sng" dirty="0"/>
              <a:t>Role of Patient Preferences</a:t>
            </a:r>
            <a:r>
              <a:rPr lang="en-US" b="1" dirty="0"/>
              <a:t>: </a:t>
            </a:r>
            <a:r>
              <a:rPr lang="en-US" dirty="0"/>
              <a:t>None.</a:t>
            </a:r>
          </a:p>
          <a:p>
            <a:pPr lvl="0"/>
            <a:r>
              <a:rPr lang="en-US" b="1" u="sng" dirty="0"/>
              <a:t>Exclusions</a:t>
            </a:r>
            <a:r>
              <a:rPr lang="en-US" b="1" dirty="0"/>
              <a:t>: </a:t>
            </a:r>
            <a:r>
              <a:rPr lang="en-US" dirty="0"/>
              <a:t>None.</a:t>
            </a:r>
          </a:p>
          <a:p>
            <a:pPr lvl="0"/>
            <a:r>
              <a:rPr lang="en-US" b="1" u="sng" dirty="0"/>
              <a:t>Policy Level</a:t>
            </a:r>
            <a:r>
              <a:rPr lang="en-US" b="1" dirty="0"/>
              <a:t>: </a:t>
            </a:r>
            <a:r>
              <a:rPr lang="en-US" dirty="0"/>
              <a:t>Recommendation. </a:t>
            </a:r>
          </a:p>
          <a:p>
            <a:pPr lvl="0"/>
            <a:r>
              <a:rPr lang="en-US" b="1" u="sng" dirty="0"/>
              <a:t>Differences of Opinion</a:t>
            </a:r>
            <a:r>
              <a:rPr lang="en-US" b="1" dirty="0"/>
              <a:t>: </a:t>
            </a:r>
            <a:r>
              <a:rPr lang="en-US" dirty="0"/>
              <a:t>None.</a:t>
            </a:r>
          </a:p>
        </p:txBody>
      </p:sp>
    </p:spTree>
    <p:extLst>
      <p:ext uri="{BB962C8B-B14F-4D97-AF65-F5344CB8AC3E}">
        <p14:creationId xmlns:p14="http://schemas.microsoft.com/office/powerpoint/2010/main" val="61514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E48-071B-422E-B34A-07617C50E5E1}"/>
              </a:ext>
            </a:extLst>
          </p:cNvPr>
          <p:cNvSpPr>
            <a:spLocks noGrp="1"/>
          </p:cNvSpPr>
          <p:nvPr>
            <p:ph type="title"/>
          </p:nvPr>
        </p:nvSpPr>
        <p:spPr/>
        <p:txBody>
          <a:bodyPr/>
          <a:lstStyle/>
          <a:p>
            <a:r>
              <a:rPr lang="en-US" b="1" dirty="0"/>
              <a:t>STATEMENT 5. MULTIMODAL THERAPY</a:t>
            </a:r>
          </a:p>
        </p:txBody>
      </p:sp>
      <p:sp>
        <p:nvSpPr>
          <p:cNvPr id="3" name="Content Placeholder 2">
            <a:extLst>
              <a:ext uri="{FF2B5EF4-FFF2-40B4-BE49-F238E27FC236}">
                <a16:creationId xmlns:a16="http://schemas.microsoft.com/office/drawing/2014/main" id="{AF053161-5074-4F80-A58F-E0C3B520D5CA}"/>
              </a:ext>
            </a:extLst>
          </p:cNvPr>
          <p:cNvSpPr>
            <a:spLocks noGrp="1"/>
          </p:cNvSpPr>
          <p:nvPr>
            <p:ph idx="1"/>
          </p:nvPr>
        </p:nvSpPr>
        <p:spPr/>
        <p:txBody>
          <a:bodyPr>
            <a:normAutofit fontScale="70000" lnSpcReduction="20000"/>
          </a:bodyPr>
          <a:lstStyle/>
          <a:p>
            <a:pPr marL="0" indent="0">
              <a:lnSpc>
                <a:spcPct val="120000"/>
              </a:lnSpc>
              <a:buNone/>
            </a:pPr>
            <a:r>
              <a:rPr lang="en-US" b="1" dirty="0"/>
              <a:t>STATEMENT 5. MULTIMODAL THERAPY: Clinicians should develop a multimodal treatment plan for managing postoperative pain. </a:t>
            </a:r>
            <a:r>
              <a:rPr lang="en-US" b="1" i="1" u="sng" dirty="0"/>
              <a:t>Recommendation </a:t>
            </a:r>
            <a:r>
              <a:rPr lang="en-US" i="1" u="sng" dirty="0"/>
              <a:t>based on observational studies with a preponderance of benefit over harms.</a:t>
            </a:r>
            <a:br>
              <a:rPr lang="en-US" i="1" u="sng" dirty="0"/>
            </a:br>
            <a:endParaRPr lang="en-US" u="sng" dirty="0"/>
          </a:p>
          <a:p>
            <a:pPr marL="0" lvl="0" indent="0">
              <a:lnSpc>
                <a:spcPct val="120000"/>
              </a:lnSpc>
              <a:buNone/>
            </a:pPr>
            <a:r>
              <a:rPr lang="en-US" b="1" u="sng" dirty="0"/>
              <a:t>Benefits</a:t>
            </a:r>
            <a:r>
              <a:rPr lang="en-US" b="1" dirty="0"/>
              <a:t>: </a:t>
            </a:r>
            <a:r>
              <a:rPr lang="en-US" dirty="0"/>
              <a:t>Establish mutual expectations, encourage proactive thinking for best practice, shared decision making, makes a template for structured pain management, coordinates care, reduced ad hoc decisions that could lead to increased opioid use.</a:t>
            </a:r>
            <a:br>
              <a:rPr lang="en-US" dirty="0"/>
            </a:br>
            <a:endParaRPr lang="en-US" dirty="0"/>
          </a:p>
          <a:p>
            <a:pPr marL="0" lvl="0" indent="0">
              <a:lnSpc>
                <a:spcPct val="120000"/>
              </a:lnSpc>
              <a:buNone/>
            </a:pPr>
            <a:r>
              <a:rPr lang="en-US" b="1" u="sng" dirty="0"/>
              <a:t>Risk, Harm, Cost</a:t>
            </a:r>
            <a:r>
              <a:rPr lang="en-US" b="1" dirty="0"/>
              <a:t>: </a:t>
            </a:r>
            <a:r>
              <a:rPr lang="en-US" dirty="0"/>
              <a:t>Conflict between clinician and patient, potential delay or deferral of surgery if patient does not accept plan, costs of alternate therapies (may not be covered by insurance plans).</a:t>
            </a:r>
          </a:p>
          <a:p>
            <a:endParaRPr lang="en-US" dirty="0"/>
          </a:p>
        </p:txBody>
      </p:sp>
    </p:spTree>
    <p:extLst>
      <p:ext uri="{BB962C8B-B14F-4D97-AF65-F5344CB8AC3E}">
        <p14:creationId xmlns:p14="http://schemas.microsoft.com/office/powerpoint/2010/main" val="353540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B6F2-0714-41E4-856B-8A8C693DBC36}"/>
              </a:ext>
            </a:extLst>
          </p:cNvPr>
          <p:cNvSpPr>
            <a:spLocks noGrp="1"/>
          </p:cNvSpPr>
          <p:nvPr>
            <p:ph type="title"/>
          </p:nvPr>
        </p:nvSpPr>
        <p:spPr/>
        <p:txBody>
          <a:bodyPr/>
          <a:lstStyle/>
          <a:p>
            <a:r>
              <a:rPr lang="en-US" b="1" dirty="0"/>
              <a:t>STATEMENT 5. MULTIMODAL THERAPY</a:t>
            </a:r>
          </a:p>
        </p:txBody>
      </p:sp>
      <p:sp>
        <p:nvSpPr>
          <p:cNvPr id="3" name="Content Placeholder 2">
            <a:extLst>
              <a:ext uri="{FF2B5EF4-FFF2-40B4-BE49-F238E27FC236}">
                <a16:creationId xmlns:a16="http://schemas.microsoft.com/office/drawing/2014/main" id="{2D64746F-3895-471B-B8AC-F3ABD81AF26E}"/>
              </a:ext>
            </a:extLst>
          </p:cNvPr>
          <p:cNvSpPr>
            <a:spLocks noGrp="1"/>
          </p:cNvSpPr>
          <p:nvPr>
            <p:ph idx="1"/>
          </p:nvPr>
        </p:nvSpPr>
        <p:spPr/>
        <p:txBody>
          <a:bodyPr>
            <a:normAutofit fontScale="55000" lnSpcReduction="20000"/>
          </a:bodyPr>
          <a:lstStyle/>
          <a:p>
            <a:pPr marL="0" indent="0">
              <a:buNone/>
            </a:pPr>
            <a:r>
              <a:rPr lang="en-US" b="1" dirty="0"/>
              <a:t>Action Statement Profile</a:t>
            </a:r>
          </a:p>
          <a:p>
            <a:pPr lvl="0"/>
            <a:r>
              <a:rPr lang="en-US" b="1" u="sng" dirty="0"/>
              <a:t>Quality Improvement Opportunity</a:t>
            </a:r>
            <a:r>
              <a:rPr lang="en-US" b="1" dirty="0"/>
              <a:t>: </a:t>
            </a:r>
            <a:r>
              <a:rPr lang="en-US" dirty="0"/>
              <a:t>Promote adherence to plan for pain management; establish goals and objectives of the plan. (National Quality Strategy Domain: Promoting Effective Prevention/Treatments)</a:t>
            </a:r>
          </a:p>
          <a:p>
            <a:pPr lvl="0"/>
            <a:r>
              <a:rPr lang="en-US" b="1" u="sng" dirty="0"/>
              <a:t>Aggregate Evidence Quality</a:t>
            </a:r>
            <a:r>
              <a:rPr lang="en-US" b="1" dirty="0"/>
              <a:t>:</a:t>
            </a:r>
            <a:r>
              <a:rPr lang="en-US" dirty="0"/>
              <a:t> Grade C, based on observational studies</a:t>
            </a:r>
          </a:p>
          <a:p>
            <a:pPr lvl="0"/>
            <a:r>
              <a:rPr lang="en-US" b="1" u="sng" dirty="0"/>
              <a:t>Level of Confidence in Evidence</a:t>
            </a:r>
            <a:r>
              <a:rPr lang="en-US" b="1" dirty="0"/>
              <a:t>: </a:t>
            </a:r>
            <a:r>
              <a:rPr lang="en-US" dirty="0"/>
              <a:t>High</a:t>
            </a:r>
          </a:p>
          <a:p>
            <a:pPr lvl="0"/>
            <a:r>
              <a:rPr lang="en-US" b="1" u="sng" dirty="0"/>
              <a:t>Benefit-Harm Assessment</a:t>
            </a:r>
            <a:r>
              <a:rPr lang="en-US" b="1" dirty="0"/>
              <a:t>: </a:t>
            </a:r>
            <a:r>
              <a:rPr lang="en-US" dirty="0"/>
              <a:t>Preponderance of benefit over harm. </a:t>
            </a:r>
          </a:p>
          <a:p>
            <a:pPr lvl="0"/>
            <a:r>
              <a:rPr lang="en-US" b="1" u="sng" dirty="0"/>
              <a:t>Value Judgments</a:t>
            </a:r>
            <a:r>
              <a:rPr lang="en-US" b="1" dirty="0"/>
              <a:t>: </a:t>
            </a:r>
            <a:r>
              <a:rPr lang="en-US" dirty="0"/>
              <a:t>Articulation of the plan for pain management will promote adherence.</a:t>
            </a:r>
          </a:p>
          <a:p>
            <a:pPr lvl="0"/>
            <a:r>
              <a:rPr lang="en-US" b="1" u="sng" dirty="0"/>
              <a:t>Intentional Vagueness</a:t>
            </a:r>
            <a:r>
              <a:rPr lang="en-US" b="1" dirty="0"/>
              <a:t>: </a:t>
            </a:r>
            <a:r>
              <a:rPr lang="en-US" dirty="0"/>
              <a:t>Factors related to procedures and patients are specified in prior action statements; multi-modal treatment plan will include nonpharmacologic interventions, opioids and non-opioid medications.</a:t>
            </a:r>
          </a:p>
          <a:p>
            <a:pPr lvl="0"/>
            <a:r>
              <a:rPr lang="en-US" b="1" u="sng" dirty="0"/>
              <a:t>Role of Patient Preferences</a:t>
            </a:r>
            <a:r>
              <a:rPr lang="en-US" b="1" dirty="0"/>
              <a:t>: </a:t>
            </a:r>
            <a:r>
              <a:rPr lang="en-US" dirty="0"/>
              <a:t>High; patients will participate in selection of specific components of the analgesic plans.</a:t>
            </a:r>
          </a:p>
          <a:p>
            <a:pPr lvl="0"/>
            <a:r>
              <a:rPr lang="en-US" b="1" u="sng" dirty="0"/>
              <a:t>Exclusions</a:t>
            </a:r>
            <a:r>
              <a:rPr lang="en-US" b="1" dirty="0"/>
              <a:t>:</a:t>
            </a:r>
            <a:r>
              <a:rPr lang="en-US" dirty="0"/>
              <a:t> None.</a:t>
            </a:r>
          </a:p>
          <a:p>
            <a:pPr lvl="0"/>
            <a:r>
              <a:rPr lang="en-US" b="1" u="sng" dirty="0"/>
              <a:t>Policy Level</a:t>
            </a:r>
            <a:r>
              <a:rPr lang="en-US" b="1" dirty="0"/>
              <a:t>: </a:t>
            </a:r>
            <a:r>
              <a:rPr lang="en-US" dirty="0"/>
              <a:t>Recommendation.</a:t>
            </a:r>
          </a:p>
          <a:p>
            <a:pPr lvl="0"/>
            <a:r>
              <a:rPr lang="en-US" b="1" u="sng" dirty="0"/>
              <a:t>Differences of Opinion</a:t>
            </a:r>
            <a:r>
              <a:rPr lang="en-US" b="1" dirty="0"/>
              <a:t>: </a:t>
            </a:r>
            <a:r>
              <a:rPr lang="en-US" dirty="0"/>
              <a:t>None. </a:t>
            </a:r>
          </a:p>
        </p:txBody>
      </p:sp>
    </p:spTree>
    <p:extLst>
      <p:ext uri="{BB962C8B-B14F-4D97-AF65-F5344CB8AC3E}">
        <p14:creationId xmlns:p14="http://schemas.microsoft.com/office/powerpoint/2010/main" val="2228664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500D-1251-4753-A4E9-B67A52440E86}"/>
              </a:ext>
            </a:extLst>
          </p:cNvPr>
          <p:cNvSpPr>
            <a:spLocks noGrp="1"/>
          </p:cNvSpPr>
          <p:nvPr>
            <p:ph type="title"/>
          </p:nvPr>
        </p:nvSpPr>
        <p:spPr>
          <a:xfrm>
            <a:off x="838200" y="365125"/>
            <a:ext cx="7565136" cy="1325563"/>
          </a:xfrm>
        </p:spPr>
        <p:txBody>
          <a:bodyPr/>
          <a:lstStyle/>
          <a:p>
            <a:r>
              <a:rPr lang="en-US" b="1" dirty="0"/>
              <a:t>STATEMENT 6. NONOPIOID ANALGESIA</a:t>
            </a:r>
          </a:p>
        </p:txBody>
      </p:sp>
      <p:sp>
        <p:nvSpPr>
          <p:cNvPr id="3" name="Content Placeholder 2">
            <a:extLst>
              <a:ext uri="{FF2B5EF4-FFF2-40B4-BE49-F238E27FC236}">
                <a16:creationId xmlns:a16="http://schemas.microsoft.com/office/drawing/2014/main" id="{FB65214C-F69F-490B-AAFA-F38D754B97C1}"/>
              </a:ext>
            </a:extLst>
          </p:cNvPr>
          <p:cNvSpPr>
            <a:spLocks noGrp="1"/>
          </p:cNvSpPr>
          <p:nvPr>
            <p:ph idx="1"/>
          </p:nvPr>
        </p:nvSpPr>
        <p:spPr/>
        <p:txBody>
          <a:bodyPr>
            <a:normAutofit fontScale="70000" lnSpcReduction="20000"/>
          </a:bodyPr>
          <a:lstStyle/>
          <a:p>
            <a:pPr marL="0" indent="0">
              <a:lnSpc>
                <a:spcPct val="120000"/>
              </a:lnSpc>
              <a:buNone/>
            </a:pPr>
            <a:r>
              <a:rPr lang="en-US" b="1" dirty="0"/>
              <a:t>STATEMENT 6. NON-OPIOID ANALGESIA:</a:t>
            </a:r>
            <a:r>
              <a:rPr lang="en-US" dirty="0"/>
              <a:t> </a:t>
            </a:r>
            <a:r>
              <a:rPr lang="en-US" b="1" dirty="0"/>
              <a:t>Clinicians should advocate for nonopioid medications </a:t>
            </a:r>
            <a:r>
              <a:rPr lang="en-US" sz="2900" b="1" dirty="0"/>
              <a:t>as first-line management </a:t>
            </a:r>
            <a:r>
              <a:rPr lang="en-US" b="1" dirty="0"/>
              <a:t>of pain after otolaryngologic surgery. </a:t>
            </a:r>
            <a:r>
              <a:rPr lang="en-US" b="1" i="1" u="sng" dirty="0"/>
              <a:t>Strong recommendation</a:t>
            </a:r>
            <a:r>
              <a:rPr lang="en-US" i="1" u="sng" dirty="0"/>
              <a:t> based on randomized controlled studies with a preponderance of benefits over harm.</a:t>
            </a:r>
            <a:br>
              <a:rPr lang="en-US" i="1" u="sng" dirty="0"/>
            </a:br>
            <a:endParaRPr lang="en-US" u="sng" dirty="0"/>
          </a:p>
          <a:p>
            <a:pPr marL="0" lvl="0" indent="0">
              <a:lnSpc>
                <a:spcPct val="120000"/>
              </a:lnSpc>
              <a:buNone/>
            </a:pPr>
            <a:r>
              <a:rPr lang="en-US" b="1" u="sng" dirty="0"/>
              <a:t>Benefits</a:t>
            </a:r>
            <a:r>
              <a:rPr lang="en-US" b="1" dirty="0"/>
              <a:t>: </a:t>
            </a:r>
            <a:r>
              <a:rPr lang="en-US" dirty="0"/>
              <a:t>Reduce the use of opioids, reduce risk of OUD, more effective pain control, enhanced recovery after surgery with reduced nausea and vomiting, better ambulation, avoiding opioid diversion, maintaining opioid naïve state. </a:t>
            </a:r>
            <a:br>
              <a:rPr lang="en-US" dirty="0"/>
            </a:br>
            <a:endParaRPr lang="en-US" dirty="0"/>
          </a:p>
          <a:p>
            <a:pPr marL="0" lvl="0" indent="0">
              <a:lnSpc>
                <a:spcPct val="120000"/>
              </a:lnSpc>
              <a:buNone/>
            </a:pPr>
            <a:r>
              <a:rPr lang="en-US" b="1" u="sng" dirty="0"/>
              <a:t>Risk, Harm, Cost</a:t>
            </a:r>
            <a:r>
              <a:rPr lang="en-US" b="1" dirty="0"/>
              <a:t>: </a:t>
            </a:r>
            <a:r>
              <a:rPr lang="en-US" dirty="0"/>
              <a:t>Potential undertreatment of pain, overuse of nonopioids when not needed. </a:t>
            </a:r>
          </a:p>
          <a:p>
            <a:endParaRPr lang="en-US" dirty="0"/>
          </a:p>
        </p:txBody>
      </p:sp>
    </p:spTree>
    <p:extLst>
      <p:ext uri="{BB962C8B-B14F-4D97-AF65-F5344CB8AC3E}">
        <p14:creationId xmlns:p14="http://schemas.microsoft.com/office/powerpoint/2010/main" val="307581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7A1F-3DB0-4A75-A13F-27343E600992}"/>
              </a:ext>
            </a:extLst>
          </p:cNvPr>
          <p:cNvSpPr>
            <a:spLocks noGrp="1"/>
          </p:cNvSpPr>
          <p:nvPr>
            <p:ph type="title"/>
          </p:nvPr>
        </p:nvSpPr>
        <p:spPr/>
        <p:txBody>
          <a:bodyPr/>
          <a:lstStyle/>
          <a:p>
            <a:r>
              <a:rPr lang="en-US" b="1" dirty="0"/>
              <a:t>STATEMENT 6. NONOPIOID ANALGESIA</a:t>
            </a:r>
          </a:p>
        </p:txBody>
      </p:sp>
      <p:sp>
        <p:nvSpPr>
          <p:cNvPr id="3" name="Content Placeholder 2">
            <a:extLst>
              <a:ext uri="{FF2B5EF4-FFF2-40B4-BE49-F238E27FC236}">
                <a16:creationId xmlns:a16="http://schemas.microsoft.com/office/drawing/2014/main" id="{533C75B0-3774-46CF-9417-2F5B0731021C}"/>
              </a:ext>
            </a:extLst>
          </p:cNvPr>
          <p:cNvSpPr>
            <a:spLocks noGrp="1"/>
          </p:cNvSpPr>
          <p:nvPr>
            <p:ph idx="1"/>
          </p:nvPr>
        </p:nvSpPr>
        <p:spPr/>
        <p:txBody>
          <a:bodyPr>
            <a:normAutofit fontScale="55000" lnSpcReduction="20000"/>
          </a:bodyPr>
          <a:lstStyle/>
          <a:p>
            <a:pPr marL="0" indent="0">
              <a:buNone/>
            </a:pPr>
            <a:r>
              <a:rPr lang="en-US" b="1" dirty="0"/>
              <a:t>Action Statement Profile</a:t>
            </a:r>
          </a:p>
          <a:p>
            <a:pPr lvl="0"/>
            <a:r>
              <a:rPr lang="en-US" b="1" u="sng" dirty="0"/>
              <a:t>Quality Improvement Opportunity</a:t>
            </a:r>
            <a:r>
              <a:rPr lang="en-US" b="1" dirty="0"/>
              <a:t>: </a:t>
            </a:r>
            <a:r>
              <a:rPr lang="en-US" dirty="0"/>
              <a:t>Emphasize the effectiveness of non-opioids for pain control and reduction of opioid risks. (National Quality Strategy Domain: Promoting Effective Prevention/Treatments)</a:t>
            </a:r>
          </a:p>
          <a:p>
            <a:pPr lvl="0"/>
            <a:r>
              <a:rPr lang="en-US" b="1" u="sng" dirty="0"/>
              <a:t>Aggregate Evidence Quality</a:t>
            </a:r>
            <a:r>
              <a:rPr lang="en-US" b="1" dirty="0"/>
              <a:t>: </a:t>
            </a:r>
            <a:r>
              <a:rPr lang="en-US" dirty="0"/>
              <a:t>Grade A, based on systematic reviews and randomized controlled trials</a:t>
            </a:r>
          </a:p>
          <a:p>
            <a:pPr lvl="0"/>
            <a:r>
              <a:rPr lang="en-US" b="1" u="sng" dirty="0"/>
              <a:t>Level of Confidence in Evidence</a:t>
            </a:r>
            <a:r>
              <a:rPr lang="en-US" b="1" dirty="0"/>
              <a:t>: </a:t>
            </a:r>
            <a:r>
              <a:rPr lang="en-US" dirty="0"/>
              <a:t>High</a:t>
            </a:r>
          </a:p>
          <a:p>
            <a:pPr lvl="0"/>
            <a:r>
              <a:rPr lang="en-US" b="1" u="sng" dirty="0"/>
              <a:t>Benefit-Harm Assessment</a:t>
            </a:r>
            <a:r>
              <a:rPr lang="en-US" b="1" dirty="0"/>
              <a:t>: </a:t>
            </a:r>
            <a:r>
              <a:rPr lang="en-US" dirty="0"/>
              <a:t>Preponderance of benefit over harm.</a:t>
            </a:r>
          </a:p>
          <a:p>
            <a:pPr lvl="0"/>
            <a:r>
              <a:rPr lang="en-US" b="1" u="sng" dirty="0"/>
              <a:t>Value Judgments</a:t>
            </a:r>
            <a:r>
              <a:rPr lang="en-US" b="1" dirty="0"/>
              <a:t>: </a:t>
            </a:r>
            <a:r>
              <a:rPr lang="en-US" dirty="0"/>
              <a:t>Threshold for use of opioids may be too low and nonopioids may not be considered.</a:t>
            </a:r>
          </a:p>
          <a:p>
            <a:pPr lvl="0"/>
            <a:r>
              <a:rPr lang="en-US" b="1" u="sng" dirty="0"/>
              <a:t>Intentional Vagueness</a:t>
            </a:r>
            <a:r>
              <a:rPr lang="en-US" b="1" dirty="0"/>
              <a:t>: </a:t>
            </a:r>
            <a:r>
              <a:rPr lang="en-US" dirty="0"/>
              <a:t>Types of nonopioids are not specified, as they are many and may depend on patient and specific factors.</a:t>
            </a:r>
          </a:p>
          <a:p>
            <a:pPr lvl="0"/>
            <a:r>
              <a:rPr lang="en-US" b="1" u="sng" dirty="0"/>
              <a:t>Role of Patient Preferences</a:t>
            </a:r>
            <a:r>
              <a:rPr lang="en-US" b="1" dirty="0"/>
              <a:t>: </a:t>
            </a:r>
            <a:r>
              <a:rPr lang="en-US" dirty="0"/>
              <a:t>None.</a:t>
            </a:r>
          </a:p>
          <a:p>
            <a:pPr lvl="0"/>
            <a:r>
              <a:rPr lang="en-US" b="1" u="sng" dirty="0"/>
              <a:t>Exclusions</a:t>
            </a:r>
            <a:r>
              <a:rPr lang="en-US" b="1" dirty="0"/>
              <a:t>: </a:t>
            </a:r>
            <a:r>
              <a:rPr lang="en-US" dirty="0"/>
              <a:t>Patients who have specific contraindications to nonopioid medications.</a:t>
            </a:r>
          </a:p>
          <a:p>
            <a:pPr lvl="0"/>
            <a:r>
              <a:rPr lang="en-US" b="1" u="sng" dirty="0"/>
              <a:t>Policy Level</a:t>
            </a:r>
            <a:r>
              <a:rPr lang="en-US" b="1" dirty="0"/>
              <a:t>: </a:t>
            </a:r>
            <a:r>
              <a:rPr lang="en-US" dirty="0"/>
              <a:t>Strong recommendation. </a:t>
            </a:r>
          </a:p>
          <a:p>
            <a:pPr lvl="0"/>
            <a:r>
              <a:rPr lang="en-US" b="1" u="sng" dirty="0"/>
              <a:t>Differences of Opinion</a:t>
            </a:r>
            <a:r>
              <a:rPr lang="en-US" b="1" dirty="0"/>
              <a:t>: </a:t>
            </a:r>
            <a:r>
              <a:rPr lang="en-US" dirty="0"/>
              <a:t>None. </a:t>
            </a:r>
          </a:p>
        </p:txBody>
      </p:sp>
    </p:spTree>
    <p:extLst>
      <p:ext uri="{BB962C8B-B14F-4D97-AF65-F5344CB8AC3E}">
        <p14:creationId xmlns:p14="http://schemas.microsoft.com/office/powerpoint/2010/main" val="56791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6BCF-E8E4-4CCA-9B87-C8057620A657}"/>
              </a:ext>
            </a:extLst>
          </p:cNvPr>
          <p:cNvSpPr>
            <a:spLocks noGrp="1"/>
          </p:cNvSpPr>
          <p:nvPr>
            <p:ph type="title"/>
          </p:nvPr>
        </p:nvSpPr>
        <p:spPr>
          <a:xfrm>
            <a:off x="838200" y="365125"/>
            <a:ext cx="8150352" cy="1325563"/>
          </a:xfrm>
        </p:spPr>
        <p:txBody>
          <a:bodyPr/>
          <a:lstStyle/>
          <a:p>
            <a:r>
              <a:rPr lang="en-US" b="1" dirty="0"/>
              <a:t>STATEMENT 7. OPIOID PRESCRIBING</a:t>
            </a:r>
          </a:p>
        </p:txBody>
      </p:sp>
      <p:sp>
        <p:nvSpPr>
          <p:cNvPr id="3" name="Content Placeholder 2">
            <a:extLst>
              <a:ext uri="{FF2B5EF4-FFF2-40B4-BE49-F238E27FC236}">
                <a16:creationId xmlns:a16="http://schemas.microsoft.com/office/drawing/2014/main" id="{E071CE89-B293-4739-B07F-5DAE2D613C25}"/>
              </a:ext>
            </a:extLst>
          </p:cNvPr>
          <p:cNvSpPr>
            <a:spLocks noGrp="1"/>
          </p:cNvSpPr>
          <p:nvPr>
            <p:ph idx="1"/>
          </p:nvPr>
        </p:nvSpPr>
        <p:spPr/>
        <p:txBody>
          <a:bodyPr>
            <a:normAutofit fontScale="92500" lnSpcReduction="10000"/>
          </a:bodyPr>
          <a:lstStyle/>
          <a:p>
            <a:pPr marL="0" indent="0">
              <a:lnSpc>
                <a:spcPct val="120000"/>
              </a:lnSpc>
              <a:buNone/>
            </a:pPr>
            <a:r>
              <a:rPr lang="en-US" sz="2200" b="1" dirty="0"/>
              <a:t>STATEMENT 7. OPIOID PRESCRIBING:</a:t>
            </a:r>
            <a:r>
              <a:rPr lang="en-US" sz="2200" dirty="0"/>
              <a:t> </a:t>
            </a:r>
            <a:r>
              <a:rPr lang="en-US" sz="2200" b="1" dirty="0"/>
              <a:t>When treating postoperative pain with opioids, clinicians should limit therapy to the lowest effective dose and the shortest duration</a:t>
            </a:r>
            <a:r>
              <a:rPr lang="en-US" sz="2200" dirty="0"/>
              <a:t>. </a:t>
            </a:r>
            <a:r>
              <a:rPr lang="en-US" sz="2200" b="1" i="1" u="sng" dirty="0"/>
              <a:t>Recommendation</a:t>
            </a:r>
            <a:r>
              <a:rPr lang="en-US" sz="2200" i="1" u="sng" dirty="0"/>
              <a:t> based on observational studies with a preponderance of benefit over harms.</a:t>
            </a:r>
            <a:br>
              <a:rPr lang="en-US" sz="2200" i="1" u="sng" dirty="0"/>
            </a:br>
            <a:endParaRPr lang="en-US" sz="2200" b="1" u="sng" dirty="0"/>
          </a:p>
          <a:p>
            <a:pPr marL="0" lvl="0" indent="0">
              <a:lnSpc>
                <a:spcPct val="120000"/>
              </a:lnSpc>
              <a:buNone/>
            </a:pPr>
            <a:r>
              <a:rPr lang="en-US" sz="2200" b="1" u="sng" dirty="0"/>
              <a:t>Benefits</a:t>
            </a:r>
            <a:r>
              <a:rPr lang="en-US" sz="2200" b="1" dirty="0"/>
              <a:t>: </a:t>
            </a:r>
            <a:r>
              <a:rPr lang="en-US" sz="2200" dirty="0"/>
              <a:t>Reduce risk of OUD, reduce adverse effects of opioids, reduce opioid diversion, optimize pain control, encourage use of non-opioid strategies.</a:t>
            </a:r>
            <a:br>
              <a:rPr lang="en-US" sz="2200" dirty="0"/>
            </a:br>
            <a:endParaRPr lang="en-US" sz="2200" b="1" u="sng" dirty="0"/>
          </a:p>
          <a:p>
            <a:pPr marL="0" lvl="0" indent="0">
              <a:lnSpc>
                <a:spcPct val="120000"/>
              </a:lnSpc>
              <a:buNone/>
            </a:pPr>
            <a:r>
              <a:rPr lang="en-US" sz="2200" b="1" u="sng" dirty="0"/>
              <a:t>Risk, Harm, Cost</a:t>
            </a:r>
            <a:r>
              <a:rPr lang="en-US" sz="2200" b="1" dirty="0"/>
              <a:t>: </a:t>
            </a:r>
            <a:r>
              <a:rPr lang="en-US" sz="2200" dirty="0"/>
              <a:t>Ineffective pain control, administrative burden, potential increase in patient encounters. </a:t>
            </a:r>
          </a:p>
          <a:p>
            <a:endParaRPr lang="en-US" dirty="0"/>
          </a:p>
        </p:txBody>
      </p:sp>
    </p:spTree>
    <p:extLst>
      <p:ext uri="{BB962C8B-B14F-4D97-AF65-F5344CB8AC3E}">
        <p14:creationId xmlns:p14="http://schemas.microsoft.com/office/powerpoint/2010/main" val="2518512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F918-221B-4988-AA28-A161FE1B7929}"/>
              </a:ext>
            </a:extLst>
          </p:cNvPr>
          <p:cNvSpPr>
            <a:spLocks noGrp="1"/>
          </p:cNvSpPr>
          <p:nvPr>
            <p:ph type="title"/>
          </p:nvPr>
        </p:nvSpPr>
        <p:spPr>
          <a:xfrm>
            <a:off x="838200" y="365125"/>
            <a:ext cx="8278368" cy="1325563"/>
          </a:xfrm>
        </p:spPr>
        <p:txBody>
          <a:bodyPr/>
          <a:lstStyle/>
          <a:p>
            <a:r>
              <a:rPr lang="en-US" b="1" dirty="0"/>
              <a:t>STATEMENT 7. OPIOID PRESCRIBING</a:t>
            </a:r>
          </a:p>
        </p:txBody>
      </p:sp>
      <p:sp>
        <p:nvSpPr>
          <p:cNvPr id="3" name="Content Placeholder 2">
            <a:extLst>
              <a:ext uri="{FF2B5EF4-FFF2-40B4-BE49-F238E27FC236}">
                <a16:creationId xmlns:a16="http://schemas.microsoft.com/office/drawing/2014/main" id="{5E09740B-632D-4FDF-9112-0ED29B370D8C}"/>
              </a:ext>
            </a:extLst>
          </p:cNvPr>
          <p:cNvSpPr>
            <a:spLocks noGrp="1"/>
          </p:cNvSpPr>
          <p:nvPr>
            <p:ph idx="1"/>
          </p:nvPr>
        </p:nvSpPr>
        <p:spPr/>
        <p:txBody>
          <a:bodyPr>
            <a:normAutofit fontScale="77500" lnSpcReduction="20000"/>
          </a:bodyPr>
          <a:lstStyle/>
          <a:p>
            <a:pPr marL="0" lvl="0" indent="0">
              <a:buNone/>
            </a:pPr>
            <a:r>
              <a:rPr lang="en-US" sz="2100" b="1" dirty="0"/>
              <a:t>Action Statement Profile</a:t>
            </a:r>
          </a:p>
          <a:p>
            <a:pPr lvl="0"/>
            <a:r>
              <a:rPr lang="en-US" sz="2100" b="1" u="sng" dirty="0"/>
              <a:t>Quality Improvement Opportunity</a:t>
            </a:r>
            <a:r>
              <a:rPr lang="en-US" sz="2100" b="1" dirty="0"/>
              <a:t>: </a:t>
            </a:r>
            <a:r>
              <a:rPr lang="en-US" sz="2100" dirty="0"/>
              <a:t>Reduce the exposure to opioids and reduce complications and risk of OUD. (National Quality Strategy Domain: Safety)</a:t>
            </a:r>
          </a:p>
          <a:p>
            <a:pPr lvl="0"/>
            <a:r>
              <a:rPr lang="en-US" sz="2100" b="1" u="sng" dirty="0"/>
              <a:t>Aggregate Evidence Quality</a:t>
            </a:r>
            <a:r>
              <a:rPr lang="en-US" sz="2100" b="1" dirty="0"/>
              <a:t>:</a:t>
            </a:r>
            <a:r>
              <a:rPr lang="en-US" sz="2100" dirty="0"/>
              <a:t> Grade C, randomized trials and observational studies reporting opioid consumption in common otolaryngology procedures. </a:t>
            </a:r>
          </a:p>
          <a:p>
            <a:pPr lvl="0"/>
            <a:r>
              <a:rPr lang="en-US" sz="2100" b="1" u="sng" dirty="0"/>
              <a:t>Level of Confidence in Evidence</a:t>
            </a:r>
            <a:r>
              <a:rPr lang="en-US" sz="2100" b="1" dirty="0"/>
              <a:t>: </a:t>
            </a:r>
            <a:r>
              <a:rPr lang="en-US" sz="2100" dirty="0"/>
              <a:t>Medium</a:t>
            </a:r>
          </a:p>
          <a:p>
            <a:pPr lvl="0"/>
            <a:r>
              <a:rPr lang="en-US" sz="2100" b="1" u="sng" dirty="0"/>
              <a:t>Benefit-Harm Assessment</a:t>
            </a:r>
            <a:r>
              <a:rPr lang="en-US" sz="2100" b="1" dirty="0"/>
              <a:t>: </a:t>
            </a:r>
            <a:r>
              <a:rPr lang="en-US" sz="2100" dirty="0"/>
              <a:t>Preponderance of benefit over harm. </a:t>
            </a:r>
          </a:p>
          <a:p>
            <a:pPr lvl="0"/>
            <a:r>
              <a:rPr lang="en-US" sz="2100" b="1" u="sng" dirty="0"/>
              <a:t>Value Judgments</a:t>
            </a:r>
            <a:r>
              <a:rPr lang="en-US" sz="2100" b="1" dirty="0"/>
              <a:t>: </a:t>
            </a:r>
            <a:r>
              <a:rPr lang="en-US" sz="2100" dirty="0"/>
              <a:t>None.</a:t>
            </a:r>
          </a:p>
          <a:p>
            <a:pPr lvl="0"/>
            <a:r>
              <a:rPr lang="en-US" sz="2100" b="1" u="sng" dirty="0"/>
              <a:t>Intentional Vagueness</a:t>
            </a:r>
            <a:r>
              <a:rPr lang="en-US" sz="2100" b="1" dirty="0"/>
              <a:t>: </a:t>
            </a:r>
            <a:r>
              <a:rPr lang="en-US" sz="2100" dirty="0"/>
              <a:t>Shortest duration and lowest dose not specified as depends on the patient, procedure, and pain assessments.</a:t>
            </a:r>
          </a:p>
          <a:p>
            <a:pPr lvl="0"/>
            <a:r>
              <a:rPr lang="en-US" sz="2100" b="1" u="sng" dirty="0"/>
              <a:t>Role of Patient Preferences</a:t>
            </a:r>
            <a:r>
              <a:rPr lang="en-US" sz="2100" b="1" dirty="0"/>
              <a:t>:</a:t>
            </a:r>
            <a:r>
              <a:rPr lang="en-US" sz="2100" dirty="0"/>
              <a:t> None.</a:t>
            </a:r>
          </a:p>
          <a:p>
            <a:pPr lvl="0"/>
            <a:r>
              <a:rPr lang="en-US" sz="2100" b="1" u="sng" dirty="0"/>
              <a:t>Exclusions</a:t>
            </a:r>
            <a:r>
              <a:rPr lang="en-US" sz="2100" b="1" dirty="0"/>
              <a:t>: </a:t>
            </a:r>
            <a:r>
              <a:rPr lang="en-US" sz="2100" dirty="0"/>
              <a:t>None. </a:t>
            </a:r>
          </a:p>
          <a:p>
            <a:pPr lvl="0"/>
            <a:r>
              <a:rPr lang="en-US" sz="2100" b="1" u="sng" dirty="0"/>
              <a:t>Policy Level</a:t>
            </a:r>
            <a:r>
              <a:rPr lang="en-US" sz="2100" b="1" dirty="0"/>
              <a:t>: </a:t>
            </a:r>
            <a:r>
              <a:rPr lang="en-US" sz="2100" dirty="0"/>
              <a:t>Recommendation.</a:t>
            </a:r>
          </a:p>
          <a:p>
            <a:pPr lvl="0"/>
            <a:r>
              <a:rPr lang="en-US" sz="2100" b="1" u="sng" dirty="0"/>
              <a:t>Differences of Opinion</a:t>
            </a:r>
            <a:r>
              <a:rPr lang="en-US" sz="2100" b="1" dirty="0"/>
              <a:t>: </a:t>
            </a:r>
            <a:r>
              <a:rPr lang="en-US" sz="2100" dirty="0"/>
              <a:t>None.</a:t>
            </a:r>
          </a:p>
          <a:p>
            <a:endParaRPr lang="en-US" dirty="0"/>
          </a:p>
        </p:txBody>
      </p:sp>
    </p:spTree>
    <p:extLst>
      <p:ext uri="{BB962C8B-B14F-4D97-AF65-F5344CB8AC3E}">
        <p14:creationId xmlns:p14="http://schemas.microsoft.com/office/powerpoint/2010/main" val="241958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850900" y="666313"/>
            <a:ext cx="7848483" cy="767389"/>
          </a:xfrm>
        </p:spPr>
        <p:txBody>
          <a:bodyPr>
            <a:normAutofit fontScale="90000"/>
          </a:bodyPr>
          <a:lstStyle/>
          <a:p>
            <a:r>
              <a:rPr lang="en-US" b="1" dirty="0"/>
              <a:t>AAO-HNSF Guideline Development Group</a:t>
            </a:r>
          </a:p>
        </p:txBody>
      </p:sp>
      <p:sp>
        <p:nvSpPr>
          <p:cNvPr id="7" name="TextBox 6">
            <a:extLst>
              <a:ext uri="{FF2B5EF4-FFF2-40B4-BE49-F238E27FC236}">
                <a16:creationId xmlns:a16="http://schemas.microsoft.com/office/drawing/2014/main" id="{AD7A01A0-26F2-41C0-AD0B-20ADE363A306}"/>
              </a:ext>
            </a:extLst>
          </p:cNvPr>
          <p:cNvSpPr txBox="1"/>
          <p:nvPr/>
        </p:nvSpPr>
        <p:spPr>
          <a:xfrm>
            <a:off x="887127" y="1609170"/>
            <a:ext cx="8843783" cy="5062924"/>
          </a:xfrm>
          <a:prstGeom prst="rect">
            <a:avLst/>
          </a:prstGeom>
          <a:noFill/>
        </p:spPr>
        <p:txBody>
          <a:bodyPr wrap="square" rtlCol="0">
            <a:spAutoFit/>
          </a:bodyPr>
          <a:lstStyle/>
          <a:p>
            <a:r>
              <a:rPr lang="en-US" sz="1450" b="1" dirty="0">
                <a:solidFill>
                  <a:schemeClr val="tx2"/>
                </a:solidFill>
                <a:latin typeface="Arial" panose="020B0604020202020204" pitchFamily="34" charset="0"/>
                <a:cs typeface="Arial" panose="020B0604020202020204" pitchFamily="34" charset="0"/>
              </a:rPr>
              <a:t>Samantha Anne, MD, MS </a:t>
            </a:r>
            <a:r>
              <a:rPr lang="en-US" sz="1450" b="1" i="1" dirty="0">
                <a:solidFill>
                  <a:schemeClr val="tx2"/>
                </a:solidFill>
                <a:latin typeface="Arial" panose="020B0604020202020204" pitchFamily="34" charset="0"/>
                <a:cs typeface="Arial" panose="020B0604020202020204" pitchFamily="34" charset="0"/>
              </a:rPr>
              <a:t>Chair</a:t>
            </a:r>
          </a:p>
          <a:p>
            <a:r>
              <a:rPr lang="en-US" sz="1450" b="1" dirty="0">
                <a:solidFill>
                  <a:schemeClr val="tx2"/>
                </a:solidFill>
                <a:latin typeface="Arial" panose="020B0604020202020204" pitchFamily="34" charset="0"/>
                <a:cs typeface="Arial" panose="020B0604020202020204" pitchFamily="34" charset="0"/>
              </a:rPr>
              <a:t>James “Whit” Mims, MD </a:t>
            </a:r>
            <a:r>
              <a:rPr lang="en-US" sz="1450" b="1" i="1" dirty="0">
                <a:solidFill>
                  <a:schemeClr val="tx2"/>
                </a:solidFill>
                <a:latin typeface="Arial" panose="020B0604020202020204" pitchFamily="34" charset="0"/>
                <a:cs typeface="Arial" panose="020B0604020202020204" pitchFamily="34" charset="0"/>
              </a:rPr>
              <a:t>Assistant Chair</a:t>
            </a:r>
          </a:p>
          <a:p>
            <a:r>
              <a:rPr lang="en-US" sz="1450" b="1" dirty="0">
                <a:solidFill>
                  <a:schemeClr val="tx2"/>
                </a:solidFill>
                <a:latin typeface="Arial" panose="020B0604020202020204" pitchFamily="34" charset="0"/>
                <a:cs typeface="Arial" panose="020B0604020202020204" pitchFamily="34" charset="0"/>
              </a:rPr>
              <a:t>David E. Tunkel, MD </a:t>
            </a:r>
            <a:r>
              <a:rPr lang="en-US" sz="1450" b="1" i="1" dirty="0">
                <a:solidFill>
                  <a:schemeClr val="tx2"/>
                </a:solidFill>
                <a:latin typeface="Arial" panose="020B0604020202020204" pitchFamily="34" charset="0"/>
                <a:cs typeface="Arial" panose="020B0604020202020204" pitchFamily="34" charset="0"/>
              </a:rPr>
              <a:t>Methodologist</a:t>
            </a:r>
          </a:p>
          <a:p>
            <a:r>
              <a:rPr lang="en-US" sz="1450" b="1" dirty="0">
                <a:solidFill>
                  <a:schemeClr val="tx2"/>
                </a:solidFill>
                <a:latin typeface="Arial" panose="020B0604020202020204" pitchFamily="34" charset="0"/>
                <a:cs typeface="Arial" panose="020B0604020202020204" pitchFamily="34" charset="0"/>
              </a:rPr>
              <a:t>Richard M. Rosenfeld, MD, MPH, MBA </a:t>
            </a:r>
            <a:r>
              <a:rPr lang="en-US" sz="1450" b="1" i="1" dirty="0">
                <a:solidFill>
                  <a:schemeClr val="tx2"/>
                </a:solidFill>
                <a:latin typeface="Arial" panose="020B0604020202020204" pitchFamily="34" charset="0"/>
                <a:cs typeface="Arial" panose="020B0604020202020204" pitchFamily="34" charset="0"/>
              </a:rPr>
              <a:t>Methodologist</a:t>
            </a:r>
          </a:p>
          <a:p>
            <a:r>
              <a:rPr lang="en-US" sz="1450" dirty="0">
                <a:solidFill>
                  <a:schemeClr val="tx2"/>
                </a:solidFill>
                <a:latin typeface="Arial" panose="020B0604020202020204" pitchFamily="34" charset="0"/>
                <a:cs typeface="Arial" panose="020B0604020202020204" pitchFamily="34" charset="0"/>
              </a:rPr>
              <a:t>David S. </a:t>
            </a:r>
            <a:r>
              <a:rPr lang="en-US" sz="1450" dirty="0" err="1">
                <a:solidFill>
                  <a:schemeClr val="tx2"/>
                </a:solidFill>
                <a:latin typeface="Arial" panose="020B0604020202020204" pitchFamily="34" charset="0"/>
                <a:cs typeface="Arial" panose="020B0604020202020204" pitchFamily="34" charset="0"/>
              </a:rPr>
              <a:t>Boisoneau</a:t>
            </a:r>
            <a:r>
              <a:rPr lang="en-US" sz="1450" dirty="0">
                <a:solidFill>
                  <a:schemeClr val="tx2"/>
                </a:solidFill>
                <a:latin typeface="Arial" panose="020B0604020202020204" pitchFamily="34" charset="0"/>
                <a:cs typeface="Arial" panose="020B0604020202020204" pitchFamily="34" charset="0"/>
              </a:rPr>
              <a:t>, MD, </a:t>
            </a:r>
            <a:r>
              <a:rPr lang="en-US" sz="1450" i="1" dirty="0">
                <a:solidFill>
                  <a:schemeClr val="tx2"/>
                </a:solidFill>
                <a:latin typeface="Arial" panose="020B0604020202020204" pitchFamily="34" charset="0"/>
                <a:cs typeface="Arial" panose="020B0604020202020204" pitchFamily="34" charset="0"/>
              </a:rPr>
              <a:t>AAO-HNSF Board of Directors (BOD)/Board of Governors (BOG)</a:t>
            </a:r>
          </a:p>
          <a:p>
            <a:r>
              <a:rPr lang="en-US" sz="1450" dirty="0">
                <a:solidFill>
                  <a:schemeClr val="tx2"/>
                </a:solidFill>
                <a:latin typeface="Arial" panose="020B0604020202020204" pitchFamily="34" charset="0"/>
                <a:cs typeface="Arial" panose="020B0604020202020204" pitchFamily="34" charset="0"/>
              </a:rPr>
              <a:t>Michael J. Brenner, MD </a:t>
            </a:r>
            <a:r>
              <a:rPr lang="en-US" sz="1450" i="1" dirty="0">
                <a:solidFill>
                  <a:schemeClr val="tx2"/>
                </a:solidFill>
                <a:latin typeface="Arial" panose="020B0604020202020204" pitchFamily="34" charset="0"/>
                <a:cs typeface="Arial" panose="020B0604020202020204" pitchFamily="34" charset="0"/>
              </a:rPr>
              <a:t>AAO-HNS Medical Devices and Drugs Committee</a:t>
            </a:r>
          </a:p>
          <a:p>
            <a:r>
              <a:rPr lang="en-US" sz="1450" dirty="0">
                <a:solidFill>
                  <a:schemeClr val="tx2"/>
                </a:solidFill>
                <a:latin typeface="Arial" panose="020B0604020202020204" pitchFamily="34" charset="0"/>
                <a:cs typeface="Arial" panose="020B0604020202020204" pitchFamily="34" charset="0"/>
              </a:rPr>
              <a:t>John D. Cramer, MD </a:t>
            </a:r>
            <a:r>
              <a:rPr lang="en-US" sz="1450" i="1" dirty="0">
                <a:solidFill>
                  <a:schemeClr val="tx2"/>
                </a:solidFill>
                <a:latin typeface="Arial" panose="020B0604020202020204" pitchFamily="34" charset="0"/>
                <a:cs typeface="Arial" panose="020B0604020202020204" pitchFamily="34" charset="0"/>
              </a:rPr>
              <a:t>AAO-HNSF Patient Safety and Quality Improvement Committee</a:t>
            </a:r>
            <a:r>
              <a:rPr lang="en-US" sz="1450" dirty="0">
                <a:solidFill>
                  <a:schemeClr val="tx2"/>
                </a:solidFill>
                <a:latin typeface="Arial" panose="020B0604020202020204" pitchFamily="34" charset="0"/>
                <a:cs typeface="Arial" panose="020B0604020202020204" pitchFamily="34" charset="0"/>
              </a:rPr>
              <a:t> </a:t>
            </a:r>
          </a:p>
          <a:p>
            <a:r>
              <a:rPr lang="en-US" sz="1450" dirty="0">
                <a:solidFill>
                  <a:schemeClr val="tx2"/>
                </a:solidFill>
                <a:latin typeface="Arial" panose="020B0604020202020204" pitchFamily="34" charset="0"/>
                <a:cs typeface="Arial" panose="020B0604020202020204" pitchFamily="34" charset="0"/>
              </a:rPr>
              <a:t>David M. Dickerson, MD </a:t>
            </a:r>
            <a:r>
              <a:rPr lang="en-US" sz="1450" i="1" dirty="0">
                <a:solidFill>
                  <a:schemeClr val="tx2"/>
                </a:solidFill>
                <a:latin typeface="Arial" panose="020B0604020202020204" pitchFamily="34" charset="0"/>
                <a:cs typeface="Arial" panose="020B0604020202020204" pitchFamily="34" charset="0"/>
              </a:rPr>
              <a:t>American Society of Anesthesiologists (ASA)</a:t>
            </a:r>
          </a:p>
          <a:p>
            <a:r>
              <a:rPr lang="en-US" sz="1450" dirty="0">
                <a:solidFill>
                  <a:schemeClr val="tx2"/>
                </a:solidFill>
                <a:latin typeface="Arial" panose="020B0604020202020204" pitchFamily="34" charset="0"/>
                <a:cs typeface="Arial" panose="020B0604020202020204" pitchFamily="34" charset="0"/>
              </a:rPr>
              <a:t>Sandy A. Finestone, PsyD, </a:t>
            </a:r>
            <a:r>
              <a:rPr lang="en-US" sz="1450" i="1" dirty="0">
                <a:solidFill>
                  <a:schemeClr val="tx2"/>
                </a:solidFill>
                <a:latin typeface="Arial" panose="020B0604020202020204" pitchFamily="34" charset="0"/>
                <a:cs typeface="Arial" panose="020B0604020202020204" pitchFamily="34" charset="0"/>
              </a:rPr>
              <a:t>Consumers United for Evidence-based Healthcare (CUE)</a:t>
            </a:r>
          </a:p>
          <a:p>
            <a:r>
              <a:rPr lang="en-US" sz="1450" dirty="0">
                <a:solidFill>
                  <a:schemeClr val="tx2"/>
                </a:solidFill>
                <a:latin typeface="Arial" panose="020B0604020202020204" pitchFamily="34" charset="0"/>
                <a:cs typeface="Arial" panose="020B0604020202020204" pitchFamily="34" charset="0"/>
              </a:rPr>
              <a:t>Adam J. </a:t>
            </a:r>
            <a:r>
              <a:rPr lang="en-US" sz="1450" dirty="0" err="1">
                <a:solidFill>
                  <a:schemeClr val="tx2"/>
                </a:solidFill>
                <a:latin typeface="Arial" panose="020B0604020202020204" pitchFamily="34" charset="0"/>
                <a:cs typeface="Arial" panose="020B0604020202020204" pitchFamily="34" charset="0"/>
              </a:rPr>
              <a:t>Folbe</a:t>
            </a:r>
            <a:r>
              <a:rPr lang="en-US" sz="1450" dirty="0">
                <a:solidFill>
                  <a:schemeClr val="tx2"/>
                </a:solidFill>
                <a:latin typeface="Arial" panose="020B0604020202020204" pitchFamily="34" charset="0"/>
                <a:cs typeface="Arial" panose="020B0604020202020204" pitchFamily="34" charset="0"/>
              </a:rPr>
              <a:t>, MD, MS</a:t>
            </a:r>
            <a:r>
              <a:rPr lang="en-US" sz="1450" i="1" dirty="0">
                <a:solidFill>
                  <a:schemeClr val="tx2"/>
                </a:solidFill>
                <a:latin typeface="Arial" panose="020B0604020202020204" pitchFamily="34" charset="0"/>
                <a:cs typeface="Arial" panose="020B0604020202020204" pitchFamily="34" charset="0"/>
              </a:rPr>
              <a:t> American </a:t>
            </a:r>
            <a:r>
              <a:rPr lang="en-US" sz="1450" i="1" dirty="0" err="1">
                <a:solidFill>
                  <a:schemeClr val="tx2"/>
                </a:solidFill>
                <a:latin typeface="Arial" panose="020B0604020202020204" pitchFamily="34" charset="0"/>
                <a:cs typeface="Arial" panose="020B0604020202020204" pitchFamily="34" charset="0"/>
              </a:rPr>
              <a:t>Rhinologic</a:t>
            </a:r>
            <a:r>
              <a:rPr lang="en-US" sz="1450" i="1" dirty="0">
                <a:solidFill>
                  <a:schemeClr val="tx2"/>
                </a:solidFill>
                <a:latin typeface="Arial" panose="020B0604020202020204" pitchFamily="34" charset="0"/>
                <a:cs typeface="Arial" panose="020B0604020202020204" pitchFamily="34" charset="0"/>
              </a:rPr>
              <a:t> Society (ARS)</a:t>
            </a:r>
          </a:p>
          <a:p>
            <a:r>
              <a:rPr lang="en-US" sz="1450" dirty="0">
                <a:solidFill>
                  <a:schemeClr val="tx2"/>
                </a:solidFill>
                <a:latin typeface="Arial" panose="020B0604020202020204" pitchFamily="34" charset="0"/>
                <a:cs typeface="Arial" panose="020B0604020202020204" pitchFamily="34" charset="0"/>
              </a:rPr>
              <a:t>Deepa J. </a:t>
            </a:r>
            <a:r>
              <a:rPr lang="en-US" sz="1450" dirty="0" err="1">
                <a:solidFill>
                  <a:schemeClr val="tx2"/>
                </a:solidFill>
                <a:latin typeface="Arial" panose="020B0604020202020204" pitchFamily="34" charset="0"/>
                <a:cs typeface="Arial" panose="020B0604020202020204" pitchFamily="34" charset="0"/>
              </a:rPr>
              <a:t>Galaiya</a:t>
            </a:r>
            <a:r>
              <a:rPr lang="en-US" sz="1450" dirty="0">
                <a:solidFill>
                  <a:schemeClr val="tx2"/>
                </a:solidFill>
                <a:latin typeface="Arial" panose="020B0604020202020204" pitchFamily="34" charset="0"/>
                <a:cs typeface="Arial" panose="020B0604020202020204" pitchFamily="34" charset="0"/>
              </a:rPr>
              <a:t>, MD </a:t>
            </a:r>
            <a:r>
              <a:rPr lang="en-US" sz="1450" i="1" dirty="0">
                <a:solidFill>
                  <a:schemeClr val="tx2"/>
                </a:solidFill>
                <a:latin typeface="Arial" panose="020B0604020202020204" pitchFamily="34" charset="0"/>
                <a:cs typeface="Arial" panose="020B0604020202020204" pitchFamily="34" charset="0"/>
              </a:rPr>
              <a:t>AAO-HNS Section for Residents and Fellows </a:t>
            </a:r>
          </a:p>
          <a:p>
            <a:r>
              <a:rPr lang="en-US" sz="1450" dirty="0">
                <a:solidFill>
                  <a:schemeClr val="tx2"/>
                </a:solidFill>
                <a:latin typeface="Arial" panose="020B0604020202020204" pitchFamily="34" charset="0"/>
                <a:cs typeface="Arial" panose="020B0604020202020204" pitchFamily="34" charset="0"/>
              </a:rPr>
              <a:t>Anna H. Messner, MD </a:t>
            </a:r>
            <a:r>
              <a:rPr lang="en-US" sz="1450" i="1" dirty="0">
                <a:solidFill>
                  <a:schemeClr val="tx2"/>
                </a:solidFill>
                <a:latin typeface="Arial" panose="020B0604020202020204" pitchFamily="34" charset="0"/>
                <a:cs typeface="Arial" panose="020B0604020202020204" pitchFamily="34" charset="0"/>
              </a:rPr>
              <a:t>American Society of Pediatric Otolaryngology (ASPO)</a:t>
            </a:r>
          </a:p>
          <a:p>
            <a:r>
              <a:rPr lang="en-US" sz="1450" dirty="0">
                <a:solidFill>
                  <a:schemeClr val="tx2"/>
                </a:solidFill>
                <a:latin typeface="Arial" panose="020B0604020202020204" pitchFamily="34" charset="0"/>
                <a:cs typeface="Arial" panose="020B0604020202020204" pitchFamily="34" charset="0"/>
              </a:rPr>
              <a:t>Allison M. Paisley, CRNP </a:t>
            </a:r>
            <a:r>
              <a:rPr lang="en-US" sz="1450" i="1" dirty="0">
                <a:solidFill>
                  <a:schemeClr val="tx2"/>
                </a:solidFill>
                <a:latin typeface="Arial" panose="020B0604020202020204" pitchFamily="34" charset="0"/>
                <a:cs typeface="Arial" panose="020B0604020202020204" pitchFamily="34" charset="0"/>
              </a:rPr>
              <a:t>Society of Otorhinolaryngology Head and Neck Nurses (SOHN)</a:t>
            </a:r>
          </a:p>
          <a:p>
            <a:r>
              <a:rPr lang="en-US" sz="1450" dirty="0">
                <a:solidFill>
                  <a:schemeClr val="tx2"/>
                </a:solidFill>
                <a:latin typeface="Arial" panose="020B0604020202020204" pitchFamily="34" charset="0"/>
                <a:cs typeface="Arial" panose="020B0604020202020204" pitchFamily="34" charset="0"/>
              </a:rPr>
              <a:t>Ahmad R. </a:t>
            </a:r>
            <a:r>
              <a:rPr lang="en-US" sz="1450" dirty="0" err="1">
                <a:solidFill>
                  <a:schemeClr val="tx2"/>
                </a:solidFill>
                <a:latin typeface="Arial" panose="020B0604020202020204" pitchFamily="34" charset="0"/>
                <a:cs typeface="Arial" panose="020B0604020202020204" pitchFamily="34" charset="0"/>
              </a:rPr>
              <a:t>Sedaghat</a:t>
            </a:r>
            <a:r>
              <a:rPr lang="en-US" sz="1450" dirty="0">
                <a:solidFill>
                  <a:schemeClr val="tx2"/>
                </a:solidFill>
                <a:latin typeface="Arial" panose="020B0604020202020204" pitchFamily="34" charset="0"/>
                <a:cs typeface="Arial" panose="020B0604020202020204" pitchFamily="34" charset="0"/>
              </a:rPr>
              <a:t>, MD, PhD </a:t>
            </a:r>
            <a:r>
              <a:rPr lang="en-US" sz="1450" i="1" dirty="0" err="1">
                <a:solidFill>
                  <a:schemeClr val="tx2"/>
                </a:solidFill>
                <a:latin typeface="Arial" panose="020B0604020202020204" pitchFamily="34" charset="0"/>
                <a:cs typeface="Arial" panose="020B0604020202020204" pitchFamily="34" charset="0"/>
              </a:rPr>
              <a:t>Triological</a:t>
            </a:r>
            <a:r>
              <a:rPr lang="en-US" sz="1450" i="1" dirty="0">
                <a:solidFill>
                  <a:schemeClr val="tx2"/>
                </a:solidFill>
                <a:latin typeface="Arial" panose="020B0604020202020204" pitchFamily="34" charset="0"/>
                <a:cs typeface="Arial" panose="020B0604020202020204" pitchFamily="34" charset="0"/>
              </a:rPr>
              <a:t> Society </a:t>
            </a:r>
          </a:p>
          <a:p>
            <a:r>
              <a:rPr lang="en-US" sz="1450" dirty="0">
                <a:solidFill>
                  <a:schemeClr val="tx2"/>
                </a:solidFill>
                <a:latin typeface="Arial" panose="020B0604020202020204" pitchFamily="34" charset="0"/>
                <a:cs typeface="Arial" panose="020B0604020202020204" pitchFamily="34" charset="0"/>
              </a:rPr>
              <a:t>Kerstin M. Stenson, MD</a:t>
            </a:r>
            <a:r>
              <a:rPr lang="en-US" sz="1450" i="1" dirty="0">
                <a:solidFill>
                  <a:schemeClr val="tx2"/>
                </a:solidFill>
                <a:latin typeface="Arial" panose="020B0604020202020204" pitchFamily="34" charset="0"/>
                <a:cs typeface="Arial" panose="020B0604020202020204" pitchFamily="34" charset="0"/>
              </a:rPr>
              <a:t> American Head and Neck Society (AHNS)</a:t>
            </a:r>
          </a:p>
          <a:p>
            <a:r>
              <a:rPr lang="en-US" sz="1450" dirty="0">
                <a:solidFill>
                  <a:schemeClr val="tx2"/>
                </a:solidFill>
                <a:latin typeface="Arial" panose="020B0604020202020204" pitchFamily="34" charset="0"/>
                <a:cs typeface="Arial" panose="020B0604020202020204" pitchFamily="34" charset="0"/>
              </a:rPr>
              <a:t>Angela K. Sturm, MD</a:t>
            </a:r>
            <a:r>
              <a:rPr lang="en-US" sz="1450" i="1" dirty="0">
                <a:solidFill>
                  <a:schemeClr val="tx2"/>
                </a:solidFill>
                <a:latin typeface="Arial" panose="020B0604020202020204" pitchFamily="34" charset="0"/>
                <a:cs typeface="Arial" panose="020B0604020202020204" pitchFamily="34" charset="0"/>
              </a:rPr>
              <a:t> American Academy of Facial Plastics and Reconstructive Surgery (AAFPRS)</a:t>
            </a:r>
          </a:p>
          <a:p>
            <a:r>
              <a:rPr lang="en-US" sz="1450" dirty="0">
                <a:solidFill>
                  <a:schemeClr val="tx2"/>
                </a:solidFill>
                <a:latin typeface="Arial" panose="020B0604020202020204" pitchFamily="34" charset="0"/>
                <a:cs typeface="Arial" panose="020B0604020202020204" pitchFamily="34" charset="0"/>
              </a:rPr>
              <a:t>Erin M. Lambie, MS, MPH </a:t>
            </a:r>
            <a:r>
              <a:rPr lang="en-US" sz="1450" i="1" dirty="0">
                <a:solidFill>
                  <a:schemeClr val="tx2"/>
                </a:solidFill>
                <a:latin typeface="Arial" panose="020B0604020202020204" pitchFamily="34" charset="0"/>
                <a:cs typeface="Arial" panose="020B0604020202020204" pitchFamily="34" charset="0"/>
              </a:rPr>
              <a:t>AAO-HNSF Staff Liaison</a:t>
            </a:r>
          </a:p>
          <a:p>
            <a:r>
              <a:rPr lang="en-US" sz="1450" dirty="0">
                <a:solidFill>
                  <a:schemeClr val="tx2"/>
                </a:solidFill>
                <a:latin typeface="Arial" panose="020B0604020202020204" pitchFamily="34" charset="0"/>
                <a:cs typeface="Arial" panose="020B0604020202020204" pitchFamily="34" charset="0"/>
              </a:rPr>
              <a:t>Nui Dhepyasuwan, MEd </a:t>
            </a:r>
            <a:r>
              <a:rPr lang="en-US" sz="1450" i="1" dirty="0">
                <a:solidFill>
                  <a:schemeClr val="tx2"/>
                </a:solidFill>
                <a:latin typeface="Arial" panose="020B0604020202020204" pitchFamily="34" charset="0"/>
                <a:cs typeface="Arial" panose="020B0604020202020204" pitchFamily="34" charset="0"/>
              </a:rPr>
              <a:t>AAO-HNSF Staff Liaison</a:t>
            </a:r>
          </a:p>
          <a:p>
            <a:r>
              <a:rPr lang="en-US" sz="1450" dirty="0">
                <a:solidFill>
                  <a:schemeClr val="tx2"/>
                </a:solidFill>
                <a:latin typeface="Arial" panose="020B0604020202020204" pitchFamily="34" charset="0"/>
                <a:cs typeface="Arial" panose="020B0604020202020204" pitchFamily="34" charset="0"/>
              </a:rPr>
              <a:t>Taskin M. Monjur </a:t>
            </a:r>
            <a:r>
              <a:rPr lang="en-US" sz="1450" i="1" dirty="0">
                <a:solidFill>
                  <a:schemeClr val="tx2"/>
                </a:solidFill>
                <a:latin typeface="Arial" panose="020B0604020202020204" pitchFamily="34" charset="0"/>
                <a:cs typeface="Arial" panose="020B0604020202020204" pitchFamily="34" charset="0"/>
              </a:rPr>
              <a:t>AAO-HNSF Staff Liaison</a:t>
            </a:r>
          </a:p>
          <a:p>
            <a:endParaRPr lang="en-US" sz="2000"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0D73858C-5AD2-405A-9B4B-D9F3E9D9817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9384677" y="2055302"/>
            <a:ext cx="1920196" cy="352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1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06FF-CF1B-4044-AFD7-F8BC065FCDE4}"/>
              </a:ext>
            </a:extLst>
          </p:cNvPr>
          <p:cNvSpPr>
            <a:spLocks noGrp="1"/>
          </p:cNvSpPr>
          <p:nvPr>
            <p:ph type="title"/>
          </p:nvPr>
        </p:nvSpPr>
        <p:spPr>
          <a:xfrm>
            <a:off x="838200" y="365125"/>
            <a:ext cx="8132064" cy="1325563"/>
          </a:xfrm>
        </p:spPr>
        <p:txBody>
          <a:bodyPr/>
          <a:lstStyle/>
          <a:p>
            <a:r>
              <a:rPr lang="en-US" b="1" dirty="0"/>
              <a:t>STATEMENT 8A. PATIENT FEEDBACK</a:t>
            </a:r>
          </a:p>
        </p:txBody>
      </p:sp>
      <p:sp>
        <p:nvSpPr>
          <p:cNvPr id="3" name="Content Placeholder 2">
            <a:extLst>
              <a:ext uri="{FF2B5EF4-FFF2-40B4-BE49-F238E27FC236}">
                <a16:creationId xmlns:a16="http://schemas.microsoft.com/office/drawing/2014/main" id="{1C1B38AD-E6AA-4491-9C73-43C62A3E7C5F}"/>
              </a:ext>
            </a:extLst>
          </p:cNvPr>
          <p:cNvSpPr>
            <a:spLocks noGrp="1"/>
          </p:cNvSpPr>
          <p:nvPr>
            <p:ph idx="1"/>
          </p:nvPr>
        </p:nvSpPr>
        <p:spPr/>
        <p:txBody>
          <a:bodyPr>
            <a:normAutofit/>
          </a:bodyPr>
          <a:lstStyle/>
          <a:p>
            <a:pPr marL="0" indent="0">
              <a:lnSpc>
                <a:spcPct val="100000"/>
              </a:lnSpc>
              <a:buNone/>
            </a:pPr>
            <a:r>
              <a:rPr lang="en-US" sz="2200" b="1" dirty="0"/>
              <a:t>STATEMENT 8A. PATIENT FEEDBACK:</a:t>
            </a:r>
            <a:r>
              <a:rPr lang="en-US" sz="2200" dirty="0"/>
              <a:t> </a:t>
            </a:r>
            <a:r>
              <a:rPr lang="en-US" sz="2200" b="1" dirty="0"/>
              <a:t>Clinicians should instruct patients and caregivers how to communicate if pain is not controlled or if medication side effects occur. </a:t>
            </a:r>
            <a:r>
              <a:rPr lang="en-US" sz="2200" b="1" i="1" u="sng" dirty="0"/>
              <a:t>Recommendation</a:t>
            </a:r>
            <a:r>
              <a:rPr lang="en-US" sz="2200" i="1" u="sng" dirty="0"/>
              <a:t> based on observational studies with a preponderance of benefit over harms.</a:t>
            </a:r>
          </a:p>
          <a:p>
            <a:pPr marL="0" indent="0">
              <a:lnSpc>
                <a:spcPct val="100000"/>
              </a:lnSpc>
              <a:buNone/>
            </a:pPr>
            <a:endParaRPr lang="en-US" sz="2200" i="1" u="sng" dirty="0"/>
          </a:p>
          <a:p>
            <a:pPr marL="0" lvl="0" indent="0">
              <a:lnSpc>
                <a:spcPct val="100000"/>
              </a:lnSpc>
              <a:buNone/>
            </a:pPr>
            <a:r>
              <a:rPr lang="en-US" sz="2200" b="1" u="sng" dirty="0"/>
              <a:t>Benefits</a:t>
            </a:r>
            <a:r>
              <a:rPr lang="en-US" sz="2200" b="1" dirty="0"/>
              <a:t>: </a:t>
            </a:r>
            <a:r>
              <a:rPr lang="en-US" sz="2200" dirty="0"/>
              <a:t>Improved pain management, implementation of step-wise multimodal therapy, reduce or avoid side effects/complications. </a:t>
            </a:r>
          </a:p>
          <a:p>
            <a:pPr lvl="0">
              <a:lnSpc>
                <a:spcPct val="100000"/>
              </a:lnSpc>
            </a:pPr>
            <a:endParaRPr lang="en-US" sz="2200" dirty="0"/>
          </a:p>
          <a:p>
            <a:pPr marL="0" lvl="0" indent="0">
              <a:lnSpc>
                <a:spcPct val="100000"/>
              </a:lnSpc>
              <a:buNone/>
            </a:pPr>
            <a:r>
              <a:rPr lang="en-US" sz="2200" b="1" u="sng" dirty="0"/>
              <a:t>Risk, Harm, Cost</a:t>
            </a:r>
            <a:r>
              <a:rPr lang="en-US" sz="2200" b="1" dirty="0"/>
              <a:t>: </a:t>
            </a:r>
            <a:r>
              <a:rPr lang="en-US" sz="2200" dirty="0"/>
              <a:t>None.</a:t>
            </a:r>
          </a:p>
          <a:p>
            <a:endParaRPr lang="en-US" u="sng" dirty="0"/>
          </a:p>
        </p:txBody>
      </p:sp>
    </p:spTree>
    <p:extLst>
      <p:ext uri="{BB962C8B-B14F-4D97-AF65-F5344CB8AC3E}">
        <p14:creationId xmlns:p14="http://schemas.microsoft.com/office/powerpoint/2010/main" val="138459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E4F4-169B-4848-9688-96BD640E9BCA}"/>
              </a:ext>
            </a:extLst>
          </p:cNvPr>
          <p:cNvSpPr>
            <a:spLocks noGrp="1"/>
          </p:cNvSpPr>
          <p:nvPr>
            <p:ph type="title"/>
          </p:nvPr>
        </p:nvSpPr>
        <p:spPr>
          <a:xfrm>
            <a:off x="838200" y="365125"/>
            <a:ext cx="8068056" cy="1325563"/>
          </a:xfrm>
        </p:spPr>
        <p:txBody>
          <a:bodyPr/>
          <a:lstStyle/>
          <a:p>
            <a:r>
              <a:rPr lang="en-US" b="1" dirty="0"/>
              <a:t>STATEMENT 8A. PATIENT FEEDBACK</a:t>
            </a:r>
          </a:p>
        </p:txBody>
      </p:sp>
      <p:sp>
        <p:nvSpPr>
          <p:cNvPr id="3" name="Content Placeholder 2">
            <a:extLst>
              <a:ext uri="{FF2B5EF4-FFF2-40B4-BE49-F238E27FC236}">
                <a16:creationId xmlns:a16="http://schemas.microsoft.com/office/drawing/2014/main" id="{D3729A1D-C234-4D68-8B50-DA41AF34BEF9}"/>
              </a:ext>
            </a:extLst>
          </p:cNvPr>
          <p:cNvSpPr>
            <a:spLocks noGrp="1"/>
          </p:cNvSpPr>
          <p:nvPr>
            <p:ph idx="1"/>
          </p:nvPr>
        </p:nvSpPr>
        <p:spPr/>
        <p:txBody>
          <a:bodyPr>
            <a:normAutofit fontScale="92500" lnSpcReduction="10000"/>
          </a:bodyPr>
          <a:lstStyle/>
          <a:p>
            <a:pPr marL="0" indent="0">
              <a:buNone/>
            </a:pPr>
            <a:r>
              <a:rPr lang="en-US" sz="1800" b="1" dirty="0"/>
              <a:t>Action Statement Profile</a:t>
            </a:r>
          </a:p>
          <a:p>
            <a:pPr lvl="0"/>
            <a:r>
              <a:rPr lang="en-US" sz="1800" b="1" u="sng" dirty="0"/>
              <a:t>Quality Improvement Opportunity</a:t>
            </a:r>
            <a:r>
              <a:rPr lang="en-US" sz="1800" b="1" dirty="0"/>
              <a:t>: </a:t>
            </a:r>
            <a:r>
              <a:rPr lang="en-US" sz="1800" dirty="0"/>
              <a:t>Coordination of care; person- and family centered care. (National Quality Strategy Domain: Engaging Patients)</a:t>
            </a:r>
          </a:p>
          <a:p>
            <a:pPr lvl="0"/>
            <a:r>
              <a:rPr lang="en-US" sz="1800" b="1" u="sng" dirty="0"/>
              <a:t>Aggregate Evidence Quality</a:t>
            </a:r>
            <a:r>
              <a:rPr lang="en-US" sz="1800" b="1" dirty="0"/>
              <a:t>: </a:t>
            </a:r>
            <a:r>
              <a:rPr lang="en-US" sz="1800" dirty="0"/>
              <a:t>Grade C, based on observational studies.</a:t>
            </a:r>
          </a:p>
          <a:p>
            <a:pPr lvl="0"/>
            <a:r>
              <a:rPr lang="en-US" sz="1800" b="1" u="sng" dirty="0"/>
              <a:t>Level of Confidence in Evidence</a:t>
            </a:r>
            <a:r>
              <a:rPr lang="en-US" sz="1800" b="1" dirty="0"/>
              <a:t>:</a:t>
            </a:r>
            <a:r>
              <a:rPr lang="en-US" sz="1800" dirty="0"/>
              <a:t> Medium.</a:t>
            </a:r>
          </a:p>
          <a:p>
            <a:pPr lvl="0"/>
            <a:r>
              <a:rPr lang="en-US" sz="1800" b="1" u="sng" dirty="0"/>
              <a:t>Benefit-Harm Assessment</a:t>
            </a:r>
            <a:r>
              <a:rPr lang="en-US" sz="1800" b="1" dirty="0"/>
              <a:t>: </a:t>
            </a:r>
            <a:r>
              <a:rPr lang="en-US" sz="1800" dirty="0"/>
              <a:t>Preponderance of benefit over harm. </a:t>
            </a:r>
          </a:p>
          <a:p>
            <a:pPr lvl="0"/>
            <a:r>
              <a:rPr lang="en-US" sz="1800" b="1" u="sng" dirty="0"/>
              <a:t>Value Judgments</a:t>
            </a:r>
            <a:r>
              <a:rPr lang="en-US" sz="1800" b="1" dirty="0"/>
              <a:t>: </a:t>
            </a:r>
            <a:r>
              <a:rPr lang="en-US" sz="1800" dirty="0"/>
              <a:t>None.</a:t>
            </a:r>
          </a:p>
          <a:p>
            <a:pPr lvl="0"/>
            <a:r>
              <a:rPr lang="en-US" sz="1800" b="1" u="sng" dirty="0"/>
              <a:t>Intentional Vagueness</a:t>
            </a:r>
            <a:r>
              <a:rPr lang="en-US" sz="1800" b="1" dirty="0"/>
              <a:t>: </a:t>
            </a:r>
            <a:r>
              <a:rPr lang="en-US" sz="1800" dirty="0"/>
              <a:t>Methods of communication may vary.</a:t>
            </a:r>
          </a:p>
          <a:p>
            <a:pPr lvl="0"/>
            <a:r>
              <a:rPr lang="en-US" sz="1800" b="1" u="sng" dirty="0"/>
              <a:t>Role of Patient Preferences</a:t>
            </a:r>
            <a:r>
              <a:rPr lang="en-US" sz="1800" b="1" dirty="0"/>
              <a:t>: </a:t>
            </a:r>
            <a:r>
              <a:rPr lang="en-US" sz="1800" dirty="0"/>
              <a:t>None.</a:t>
            </a:r>
          </a:p>
          <a:p>
            <a:pPr lvl="0"/>
            <a:r>
              <a:rPr lang="en-US" sz="1800" b="1" u="sng" dirty="0"/>
              <a:t>Exclusions</a:t>
            </a:r>
            <a:r>
              <a:rPr lang="en-US" sz="1800" b="1" dirty="0"/>
              <a:t>: </a:t>
            </a:r>
            <a:r>
              <a:rPr lang="en-US" sz="1800" dirty="0"/>
              <a:t>None.</a:t>
            </a:r>
          </a:p>
          <a:p>
            <a:pPr lvl="0"/>
            <a:r>
              <a:rPr lang="en-US" sz="1800" b="1" u="sng" dirty="0"/>
              <a:t>Policy Level</a:t>
            </a:r>
            <a:r>
              <a:rPr lang="en-US" sz="1800" b="1" dirty="0"/>
              <a:t>: </a:t>
            </a:r>
            <a:r>
              <a:rPr lang="en-US" sz="1800" dirty="0"/>
              <a:t>Recommendation.</a:t>
            </a:r>
          </a:p>
          <a:p>
            <a:pPr lvl="0"/>
            <a:r>
              <a:rPr lang="en-US" sz="1800" b="1" u="sng" dirty="0"/>
              <a:t>Differences of Opinion</a:t>
            </a:r>
            <a:r>
              <a:rPr lang="en-US" sz="1800" b="1" dirty="0"/>
              <a:t>: </a:t>
            </a:r>
            <a:r>
              <a:rPr lang="en-US" sz="1800" dirty="0"/>
              <a:t>None.</a:t>
            </a:r>
          </a:p>
          <a:p>
            <a:endParaRPr lang="en-US" dirty="0"/>
          </a:p>
        </p:txBody>
      </p:sp>
    </p:spTree>
    <p:extLst>
      <p:ext uri="{BB962C8B-B14F-4D97-AF65-F5344CB8AC3E}">
        <p14:creationId xmlns:p14="http://schemas.microsoft.com/office/powerpoint/2010/main" val="3534385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3942-D1D5-48AC-8EF9-C4479CC776BE}"/>
              </a:ext>
            </a:extLst>
          </p:cNvPr>
          <p:cNvSpPr>
            <a:spLocks noGrp="1"/>
          </p:cNvSpPr>
          <p:nvPr>
            <p:ph type="title"/>
          </p:nvPr>
        </p:nvSpPr>
        <p:spPr/>
        <p:txBody>
          <a:bodyPr/>
          <a:lstStyle/>
          <a:p>
            <a:r>
              <a:rPr lang="en-US" b="1" dirty="0"/>
              <a:t>STATEMENT 8B. STOPPING PAIN MEDICATIONS</a:t>
            </a:r>
          </a:p>
        </p:txBody>
      </p:sp>
      <p:sp>
        <p:nvSpPr>
          <p:cNvPr id="3" name="Content Placeholder 2">
            <a:extLst>
              <a:ext uri="{FF2B5EF4-FFF2-40B4-BE49-F238E27FC236}">
                <a16:creationId xmlns:a16="http://schemas.microsoft.com/office/drawing/2014/main" id="{05F0D550-73AA-40EB-A975-9E84B721D343}"/>
              </a:ext>
            </a:extLst>
          </p:cNvPr>
          <p:cNvSpPr>
            <a:spLocks noGrp="1"/>
          </p:cNvSpPr>
          <p:nvPr>
            <p:ph idx="1"/>
          </p:nvPr>
        </p:nvSpPr>
        <p:spPr/>
        <p:txBody>
          <a:bodyPr>
            <a:normAutofit fontScale="92500"/>
          </a:bodyPr>
          <a:lstStyle/>
          <a:p>
            <a:pPr marL="0" indent="0">
              <a:lnSpc>
                <a:spcPct val="110000"/>
              </a:lnSpc>
              <a:buNone/>
            </a:pPr>
            <a:r>
              <a:rPr lang="en-US" sz="2400" b="1" dirty="0"/>
              <a:t>STATEMENT 8B. STOPPING PAIN MEDICATIONS: Clinicians should educate patients to stop opioids when pain is controlled with nonopioids and stop all analgesics when pain has resolved. </a:t>
            </a:r>
            <a:r>
              <a:rPr lang="en-US" sz="2400" b="1" i="1" u="sng" dirty="0"/>
              <a:t>Recommendation</a:t>
            </a:r>
            <a:r>
              <a:rPr lang="en-US" sz="2400" i="1" u="sng" dirty="0"/>
              <a:t> based on observational studies with a preponderance of benefit over harms.</a:t>
            </a:r>
            <a:br>
              <a:rPr lang="en-US" sz="2400" i="1" u="sng" dirty="0"/>
            </a:br>
            <a:endParaRPr lang="en-US" sz="2400" u="sng" dirty="0"/>
          </a:p>
          <a:p>
            <a:pPr marL="0" lvl="0" indent="0">
              <a:lnSpc>
                <a:spcPct val="110000"/>
              </a:lnSpc>
              <a:buNone/>
            </a:pPr>
            <a:r>
              <a:rPr lang="en-US" sz="2400" b="1" u="sng" dirty="0"/>
              <a:t>Benefits</a:t>
            </a:r>
            <a:r>
              <a:rPr lang="en-US" sz="2400" b="1" dirty="0"/>
              <a:t>: </a:t>
            </a:r>
            <a:r>
              <a:rPr lang="en-US" sz="2400" dirty="0"/>
              <a:t>Reduced risk of OUD, reduced side effects of opioids or other medications</a:t>
            </a:r>
            <a:br>
              <a:rPr lang="en-US" sz="2400" dirty="0"/>
            </a:br>
            <a:endParaRPr lang="en-US" sz="2400" dirty="0"/>
          </a:p>
          <a:p>
            <a:pPr marL="0" lvl="0" indent="0">
              <a:lnSpc>
                <a:spcPct val="110000"/>
              </a:lnSpc>
              <a:buNone/>
            </a:pPr>
            <a:r>
              <a:rPr lang="en-US" sz="2400" b="1" u="sng" dirty="0"/>
              <a:t>Risk, Harm, Cost</a:t>
            </a:r>
            <a:r>
              <a:rPr lang="en-US" sz="2400" dirty="0"/>
              <a:t>: None. </a:t>
            </a:r>
          </a:p>
          <a:p>
            <a:endParaRPr lang="en-US" dirty="0"/>
          </a:p>
          <a:p>
            <a:endParaRPr lang="en-US" dirty="0"/>
          </a:p>
        </p:txBody>
      </p:sp>
    </p:spTree>
    <p:extLst>
      <p:ext uri="{BB962C8B-B14F-4D97-AF65-F5344CB8AC3E}">
        <p14:creationId xmlns:p14="http://schemas.microsoft.com/office/powerpoint/2010/main" val="14170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F5CC-2025-4F00-9E7A-7A5783AE6AA9}"/>
              </a:ext>
            </a:extLst>
          </p:cNvPr>
          <p:cNvSpPr>
            <a:spLocks noGrp="1"/>
          </p:cNvSpPr>
          <p:nvPr>
            <p:ph type="title"/>
          </p:nvPr>
        </p:nvSpPr>
        <p:spPr/>
        <p:txBody>
          <a:bodyPr/>
          <a:lstStyle/>
          <a:p>
            <a:r>
              <a:rPr lang="en-US" b="1" dirty="0"/>
              <a:t>STATEMENT 8B. STOPPING PAIN MEDICATIONS</a:t>
            </a:r>
          </a:p>
        </p:txBody>
      </p:sp>
      <p:sp>
        <p:nvSpPr>
          <p:cNvPr id="3" name="Content Placeholder 2">
            <a:extLst>
              <a:ext uri="{FF2B5EF4-FFF2-40B4-BE49-F238E27FC236}">
                <a16:creationId xmlns:a16="http://schemas.microsoft.com/office/drawing/2014/main" id="{2C54C0FF-EB68-4E7D-9075-28D90360ABF1}"/>
              </a:ext>
            </a:extLst>
          </p:cNvPr>
          <p:cNvSpPr>
            <a:spLocks noGrp="1"/>
          </p:cNvSpPr>
          <p:nvPr>
            <p:ph idx="1"/>
          </p:nvPr>
        </p:nvSpPr>
        <p:spPr/>
        <p:txBody>
          <a:bodyPr>
            <a:normAutofit fontScale="92500" lnSpcReduction="10000"/>
          </a:bodyPr>
          <a:lstStyle/>
          <a:p>
            <a:pPr marL="0" indent="0">
              <a:buNone/>
            </a:pPr>
            <a:r>
              <a:rPr lang="en-US" sz="1800" b="1" dirty="0"/>
              <a:t>Action Statement Profile</a:t>
            </a:r>
          </a:p>
          <a:p>
            <a:pPr lvl="0"/>
            <a:r>
              <a:rPr lang="en-US" sz="1800" b="1" u="sng" dirty="0"/>
              <a:t>Quality Improvement Opportunity</a:t>
            </a:r>
            <a:r>
              <a:rPr lang="en-US" sz="1800" b="1" dirty="0"/>
              <a:t>: </a:t>
            </a:r>
            <a:r>
              <a:rPr lang="en-US" sz="1800" dirty="0"/>
              <a:t>Reduce duration of opioid use to reduce OUD and other risks. (National Quality Strategy Domain: Promoting Effective Prevention/Treatments)</a:t>
            </a:r>
          </a:p>
          <a:p>
            <a:pPr lvl="0"/>
            <a:r>
              <a:rPr lang="en-US" sz="1800" b="1" u="sng" dirty="0"/>
              <a:t>Aggregate Evidence Quality</a:t>
            </a:r>
            <a:r>
              <a:rPr lang="en-US" sz="1800" b="1" dirty="0"/>
              <a:t>: </a:t>
            </a:r>
            <a:r>
              <a:rPr lang="en-US" sz="1800" dirty="0"/>
              <a:t>Grade C, based on observational studies</a:t>
            </a:r>
          </a:p>
          <a:p>
            <a:pPr lvl="0"/>
            <a:r>
              <a:rPr lang="en-US" sz="1800" b="1" u="sng" dirty="0"/>
              <a:t>Level of Confidence in Evidence</a:t>
            </a:r>
            <a:r>
              <a:rPr lang="en-US" sz="1800" b="1" dirty="0"/>
              <a:t>: </a:t>
            </a:r>
            <a:r>
              <a:rPr lang="en-US" sz="1800" dirty="0"/>
              <a:t>Medium</a:t>
            </a:r>
          </a:p>
          <a:p>
            <a:pPr lvl="0"/>
            <a:r>
              <a:rPr lang="en-US" sz="1800" b="1" u="sng" dirty="0"/>
              <a:t>Benefit-Harm Assessment</a:t>
            </a:r>
            <a:r>
              <a:rPr lang="en-US" sz="1800" b="1" dirty="0"/>
              <a:t>: </a:t>
            </a:r>
            <a:r>
              <a:rPr lang="en-US" sz="1800" dirty="0"/>
              <a:t>Preponderance of benefit over harm. </a:t>
            </a:r>
          </a:p>
          <a:p>
            <a:pPr lvl="0"/>
            <a:r>
              <a:rPr lang="en-US" sz="1800" b="1" u="sng" dirty="0"/>
              <a:t>Value Judgments</a:t>
            </a:r>
            <a:r>
              <a:rPr lang="en-US" sz="1800" b="1" dirty="0"/>
              <a:t>:</a:t>
            </a:r>
            <a:r>
              <a:rPr lang="en-US" sz="1800" dirty="0"/>
              <a:t> Clinicians are not informing patients about end of therapy.</a:t>
            </a:r>
          </a:p>
          <a:p>
            <a:pPr lvl="0"/>
            <a:r>
              <a:rPr lang="en-US" sz="1800" b="1" u="sng" dirty="0"/>
              <a:t>Intentional Vagueness</a:t>
            </a:r>
            <a:r>
              <a:rPr lang="en-US" sz="1800" b="1" dirty="0"/>
              <a:t>: </a:t>
            </a:r>
            <a:r>
              <a:rPr lang="en-US" sz="1800" dirty="0"/>
              <a:t>Method of informing and education is not specified.</a:t>
            </a:r>
          </a:p>
          <a:p>
            <a:pPr lvl="0"/>
            <a:r>
              <a:rPr lang="en-US" sz="1800" b="1" u="sng" dirty="0"/>
              <a:t>Role of Patient Preferences</a:t>
            </a:r>
            <a:r>
              <a:rPr lang="en-US" sz="1800" b="1" dirty="0"/>
              <a:t>: </a:t>
            </a:r>
            <a:r>
              <a:rPr lang="en-US" sz="1800" dirty="0"/>
              <a:t>None.</a:t>
            </a:r>
          </a:p>
          <a:p>
            <a:pPr lvl="0"/>
            <a:r>
              <a:rPr lang="en-US" sz="1800" b="1" u="sng" dirty="0"/>
              <a:t>Exclusions</a:t>
            </a:r>
            <a:r>
              <a:rPr lang="en-US" sz="1800" b="1" dirty="0"/>
              <a:t>: </a:t>
            </a:r>
            <a:r>
              <a:rPr lang="en-US" sz="1800" dirty="0"/>
              <a:t>None.</a:t>
            </a:r>
          </a:p>
          <a:p>
            <a:pPr lvl="0"/>
            <a:r>
              <a:rPr lang="en-US" sz="1800" b="1" u="sng" dirty="0"/>
              <a:t>Policy Level</a:t>
            </a:r>
            <a:r>
              <a:rPr lang="en-US" sz="1800" b="1" dirty="0"/>
              <a:t>: </a:t>
            </a:r>
            <a:r>
              <a:rPr lang="en-US" sz="1800" dirty="0"/>
              <a:t>Recommendation.</a:t>
            </a:r>
          </a:p>
          <a:p>
            <a:pPr lvl="0"/>
            <a:r>
              <a:rPr lang="en-US" sz="1800" b="1" u="sng" dirty="0"/>
              <a:t>Differences of Opinion</a:t>
            </a:r>
            <a:r>
              <a:rPr lang="en-US" sz="1800" b="1" dirty="0"/>
              <a:t>: </a:t>
            </a:r>
            <a:r>
              <a:rPr lang="en-US" sz="1800" dirty="0"/>
              <a:t>None.</a:t>
            </a:r>
          </a:p>
          <a:p>
            <a:endParaRPr lang="en-US" dirty="0"/>
          </a:p>
        </p:txBody>
      </p:sp>
    </p:spTree>
    <p:extLst>
      <p:ext uri="{BB962C8B-B14F-4D97-AF65-F5344CB8AC3E}">
        <p14:creationId xmlns:p14="http://schemas.microsoft.com/office/powerpoint/2010/main" val="3853010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14A-DE87-4162-9B23-DD019BC7325F}"/>
              </a:ext>
            </a:extLst>
          </p:cNvPr>
          <p:cNvSpPr>
            <a:spLocks noGrp="1"/>
          </p:cNvSpPr>
          <p:nvPr>
            <p:ph type="title"/>
          </p:nvPr>
        </p:nvSpPr>
        <p:spPr/>
        <p:txBody>
          <a:bodyPr/>
          <a:lstStyle/>
          <a:p>
            <a:r>
              <a:rPr lang="en-US" b="1" dirty="0"/>
              <a:t>STATEMENT 9. STORAGE AND DISPOSAL OF OPIOIDS</a:t>
            </a:r>
          </a:p>
        </p:txBody>
      </p:sp>
      <p:sp>
        <p:nvSpPr>
          <p:cNvPr id="3" name="Content Placeholder 2">
            <a:extLst>
              <a:ext uri="{FF2B5EF4-FFF2-40B4-BE49-F238E27FC236}">
                <a16:creationId xmlns:a16="http://schemas.microsoft.com/office/drawing/2014/main" id="{DF4C87D1-D90C-4289-9A17-2DA7EE92FA94}"/>
              </a:ext>
            </a:extLst>
          </p:cNvPr>
          <p:cNvSpPr>
            <a:spLocks noGrp="1"/>
          </p:cNvSpPr>
          <p:nvPr>
            <p:ph idx="1"/>
          </p:nvPr>
        </p:nvSpPr>
        <p:spPr/>
        <p:txBody>
          <a:bodyPr>
            <a:normAutofit fontScale="77500" lnSpcReduction="20000"/>
          </a:bodyPr>
          <a:lstStyle/>
          <a:p>
            <a:pPr marL="0" indent="0">
              <a:lnSpc>
                <a:spcPct val="120000"/>
              </a:lnSpc>
              <a:buNone/>
            </a:pPr>
            <a:r>
              <a:rPr lang="en-US" b="1" dirty="0"/>
              <a:t>STATEMENT 9. STORAGE AND DISPOSAL OF OPIOIDS: Clinicians should recommend that patients (or their caregivers) store prescribed opioids securely and dispose of unused opioids through take-back programs or another accepted method. </a:t>
            </a:r>
            <a:r>
              <a:rPr lang="en-US" b="1" i="1" u="sng" dirty="0"/>
              <a:t>Strong Recommendation</a:t>
            </a:r>
            <a:r>
              <a:rPr lang="en-US" i="1" u="sng" dirty="0"/>
              <a:t> based on observational studies with a preponderance of benefit over harms.</a:t>
            </a:r>
            <a:br>
              <a:rPr lang="en-US" i="1" u="sng" dirty="0"/>
            </a:br>
            <a:endParaRPr lang="en-US" u="sng" dirty="0"/>
          </a:p>
          <a:p>
            <a:pPr marL="0" lvl="0" indent="0">
              <a:lnSpc>
                <a:spcPct val="120000"/>
              </a:lnSpc>
              <a:buNone/>
            </a:pPr>
            <a:r>
              <a:rPr lang="en-US" b="1" u="sng" dirty="0"/>
              <a:t>Benefits</a:t>
            </a:r>
            <a:r>
              <a:rPr lang="en-US" b="1" dirty="0"/>
              <a:t>: </a:t>
            </a:r>
            <a:r>
              <a:rPr lang="en-US" dirty="0"/>
              <a:t>Reduce risk of opioid diversion, decrease risk of side effects including overdose, decrease risk of subsequent OUD.</a:t>
            </a:r>
            <a:br>
              <a:rPr lang="en-US" dirty="0"/>
            </a:br>
            <a:endParaRPr lang="en-US" dirty="0"/>
          </a:p>
          <a:p>
            <a:pPr marL="0" lvl="0" indent="0">
              <a:lnSpc>
                <a:spcPct val="120000"/>
              </a:lnSpc>
              <a:buNone/>
            </a:pPr>
            <a:r>
              <a:rPr lang="en-US" b="1" u="sng" dirty="0"/>
              <a:t>Risk, Harm, Cost</a:t>
            </a:r>
            <a:r>
              <a:rPr lang="en-US" b="1" dirty="0"/>
              <a:t>: </a:t>
            </a:r>
            <a:r>
              <a:rPr lang="en-US" dirty="0"/>
              <a:t>Cost of disposal.</a:t>
            </a:r>
          </a:p>
          <a:p>
            <a:endParaRPr lang="en-US" dirty="0"/>
          </a:p>
        </p:txBody>
      </p:sp>
    </p:spTree>
    <p:extLst>
      <p:ext uri="{BB962C8B-B14F-4D97-AF65-F5344CB8AC3E}">
        <p14:creationId xmlns:p14="http://schemas.microsoft.com/office/powerpoint/2010/main" val="277060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EBFD-C514-4681-93C7-79A13B1552E5}"/>
              </a:ext>
            </a:extLst>
          </p:cNvPr>
          <p:cNvSpPr>
            <a:spLocks noGrp="1"/>
          </p:cNvSpPr>
          <p:nvPr>
            <p:ph type="title"/>
          </p:nvPr>
        </p:nvSpPr>
        <p:spPr/>
        <p:txBody>
          <a:bodyPr/>
          <a:lstStyle/>
          <a:p>
            <a:r>
              <a:rPr lang="en-US" b="1" dirty="0"/>
              <a:t>STATEMENT 9. STORAGE AND DISPOSAL OF OPIOIDS</a:t>
            </a:r>
          </a:p>
        </p:txBody>
      </p:sp>
      <p:sp>
        <p:nvSpPr>
          <p:cNvPr id="3" name="Content Placeholder 2">
            <a:extLst>
              <a:ext uri="{FF2B5EF4-FFF2-40B4-BE49-F238E27FC236}">
                <a16:creationId xmlns:a16="http://schemas.microsoft.com/office/drawing/2014/main" id="{7AA9AFAD-13E9-446A-BA64-FC9C549CB8B8}"/>
              </a:ext>
            </a:extLst>
          </p:cNvPr>
          <p:cNvSpPr>
            <a:spLocks noGrp="1"/>
          </p:cNvSpPr>
          <p:nvPr>
            <p:ph idx="1"/>
          </p:nvPr>
        </p:nvSpPr>
        <p:spPr>
          <a:xfrm>
            <a:off x="838200" y="1690688"/>
            <a:ext cx="10515600" cy="3956610"/>
          </a:xfrm>
        </p:spPr>
        <p:txBody>
          <a:bodyPr>
            <a:noAutofit/>
          </a:bodyPr>
          <a:lstStyle/>
          <a:p>
            <a:pPr marL="0" indent="0">
              <a:lnSpc>
                <a:spcPct val="80000"/>
              </a:lnSpc>
              <a:buNone/>
            </a:pPr>
            <a:r>
              <a:rPr lang="en-US" sz="1400" b="1" dirty="0"/>
              <a:t>Action Statement Profile</a:t>
            </a:r>
          </a:p>
          <a:p>
            <a:pPr lvl="0">
              <a:lnSpc>
                <a:spcPct val="80000"/>
              </a:lnSpc>
            </a:pPr>
            <a:r>
              <a:rPr lang="en-US" sz="1400" b="1" u="sng" dirty="0"/>
              <a:t>Quality Improvement Opportunity</a:t>
            </a:r>
            <a:r>
              <a:rPr lang="en-US" sz="1400" b="1" dirty="0"/>
              <a:t>: </a:t>
            </a:r>
            <a:r>
              <a:rPr lang="en-US" sz="1400" dirty="0"/>
              <a:t>Reduce instances of accidental overdose, decrease opioid diversion, reduce prevalence of OUD. (National Quality Strategy Domain: Safety)</a:t>
            </a:r>
          </a:p>
          <a:p>
            <a:pPr lvl="0">
              <a:lnSpc>
                <a:spcPct val="80000"/>
              </a:lnSpc>
            </a:pPr>
            <a:r>
              <a:rPr lang="en-US" sz="1400" b="1" u="sng" dirty="0"/>
              <a:t>Aggregate Evidence Quality</a:t>
            </a:r>
            <a:r>
              <a:rPr lang="en-US" sz="1400" b="1" dirty="0"/>
              <a:t>: </a:t>
            </a:r>
            <a:r>
              <a:rPr lang="en-US" sz="1400" dirty="0"/>
              <a:t>Grade C, observational studies associating the practices of secure storage and disposal with diminished opioid misuse and opioid diversion.</a:t>
            </a:r>
          </a:p>
          <a:p>
            <a:pPr lvl="0">
              <a:lnSpc>
                <a:spcPct val="80000"/>
              </a:lnSpc>
            </a:pPr>
            <a:r>
              <a:rPr lang="en-US" sz="1400" b="1" u="sng" dirty="0"/>
              <a:t>Level of Confidence in Evidence</a:t>
            </a:r>
            <a:r>
              <a:rPr lang="en-US" sz="1400" b="1" dirty="0"/>
              <a:t>:</a:t>
            </a:r>
            <a:r>
              <a:rPr lang="en-US" sz="1400" dirty="0"/>
              <a:t> Medium</a:t>
            </a:r>
          </a:p>
          <a:p>
            <a:pPr lvl="0">
              <a:lnSpc>
                <a:spcPct val="80000"/>
              </a:lnSpc>
            </a:pPr>
            <a:r>
              <a:rPr lang="en-US" sz="1400" b="1" u="sng" dirty="0"/>
              <a:t>Benefit-Harm Assessment</a:t>
            </a:r>
            <a:r>
              <a:rPr lang="en-US" sz="1400" b="1" dirty="0"/>
              <a:t>: </a:t>
            </a:r>
            <a:r>
              <a:rPr lang="en-US" sz="1400" dirty="0"/>
              <a:t>Preponderance of benefit over harm. </a:t>
            </a:r>
          </a:p>
          <a:p>
            <a:pPr lvl="0">
              <a:lnSpc>
                <a:spcPct val="80000"/>
              </a:lnSpc>
            </a:pPr>
            <a:r>
              <a:rPr lang="en-US" sz="1400" b="1" u="sng" dirty="0"/>
              <a:t>Value Judgments</a:t>
            </a:r>
            <a:r>
              <a:rPr lang="en-US" sz="1400" b="1" dirty="0"/>
              <a:t>: </a:t>
            </a:r>
            <a:r>
              <a:rPr lang="en-US" sz="1400" dirty="0"/>
              <a:t>The GDG felt that opioids are seldom stored securely and that disposal of unused opioids is not routinely performed. Strong recommendation because benefits much greater than harms, and that high quality studies not likely to be performed regarding storage and disposal of opioids.</a:t>
            </a:r>
          </a:p>
          <a:p>
            <a:pPr lvl="0">
              <a:lnSpc>
                <a:spcPct val="80000"/>
              </a:lnSpc>
            </a:pPr>
            <a:r>
              <a:rPr lang="en-US" sz="1400" b="1" u="sng" dirty="0"/>
              <a:t>Intentional Vagueness</a:t>
            </a:r>
            <a:r>
              <a:rPr lang="en-US" sz="1400" b="1" dirty="0"/>
              <a:t>: </a:t>
            </a:r>
            <a:r>
              <a:rPr lang="en-US" sz="1400" dirty="0"/>
              <a:t>Methods of storage and disposal are not explicitly specified.</a:t>
            </a:r>
          </a:p>
          <a:p>
            <a:pPr lvl="0">
              <a:lnSpc>
                <a:spcPct val="80000"/>
              </a:lnSpc>
            </a:pPr>
            <a:r>
              <a:rPr lang="en-US" sz="1400" b="1" u="sng" dirty="0"/>
              <a:t>Role of Patient Preferences</a:t>
            </a:r>
            <a:r>
              <a:rPr lang="en-US" sz="1400" b="1" dirty="0"/>
              <a:t>: </a:t>
            </a:r>
            <a:r>
              <a:rPr lang="en-US" sz="1400" dirty="0"/>
              <a:t>Patients may elect methods of storage and disposal with the range of accepted safe practices. Patients may expend time, money, or other resources to obtain opioids; some patients may perceive that the opioids are their personal property and that it is their prerogative to save medications for future use even after pain resolves. </a:t>
            </a:r>
          </a:p>
          <a:p>
            <a:pPr lvl="0">
              <a:lnSpc>
                <a:spcPct val="80000"/>
              </a:lnSpc>
            </a:pPr>
            <a:r>
              <a:rPr lang="en-US" sz="1400" b="1" u="sng" dirty="0"/>
              <a:t>Exclusions</a:t>
            </a:r>
            <a:r>
              <a:rPr lang="en-US" sz="1400" b="1" dirty="0"/>
              <a:t>: </a:t>
            </a:r>
            <a:r>
              <a:rPr lang="en-US" sz="1400" dirty="0"/>
              <a:t>None.</a:t>
            </a:r>
          </a:p>
          <a:p>
            <a:pPr lvl="0">
              <a:lnSpc>
                <a:spcPct val="80000"/>
              </a:lnSpc>
            </a:pPr>
            <a:r>
              <a:rPr lang="en-US" sz="1400" b="1" u="sng" dirty="0"/>
              <a:t>Policy Level</a:t>
            </a:r>
            <a:r>
              <a:rPr lang="en-US" sz="1400" b="1" dirty="0"/>
              <a:t>: </a:t>
            </a:r>
            <a:r>
              <a:rPr lang="en-US" sz="1400" dirty="0"/>
              <a:t>Strong Recommendation.</a:t>
            </a:r>
          </a:p>
          <a:p>
            <a:pPr>
              <a:lnSpc>
                <a:spcPct val="80000"/>
              </a:lnSpc>
            </a:pPr>
            <a:r>
              <a:rPr lang="en-US" sz="1400" b="1" u="sng" dirty="0"/>
              <a:t>Differences of Opinion</a:t>
            </a:r>
            <a:r>
              <a:rPr lang="en-US" sz="1400" b="1" dirty="0"/>
              <a:t>: </a:t>
            </a:r>
            <a:r>
              <a:rPr lang="en-US" sz="1400" dirty="0"/>
              <a:t>None. </a:t>
            </a:r>
          </a:p>
        </p:txBody>
      </p:sp>
    </p:spTree>
    <p:extLst>
      <p:ext uri="{BB962C8B-B14F-4D97-AF65-F5344CB8AC3E}">
        <p14:creationId xmlns:p14="http://schemas.microsoft.com/office/powerpoint/2010/main" val="304275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65FB-DC4F-4CF2-AF49-A0C4A858278E}"/>
              </a:ext>
            </a:extLst>
          </p:cNvPr>
          <p:cNvSpPr>
            <a:spLocks noGrp="1"/>
          </p:cNvSpPr>
          <p:nvPr>
            <p:ph type="title"/>
          </p:nvPr>
        </p:nvSpPr>
        <p:spPr/>
        <p:txBody>
          <a:bodyPr>
            <a:normAutofit/>
          </a:bodyPr>
          <a:lstStyle/>
          <a:p>
            <a:r>
              <a:rPr lang="en-US" b="1" dirty="0"/>
              <a:t>STATEMENT 10. ASSESSMENT OF PAIN CONTROL WITH OPIOIDS</a:t>
            </a:r>
          </a:p>
        </p:txBody>
      </p:sp>
      <p:sp>
        <p:nvSpPr>
          <p:cNvPr id="3" name="Content Placeholder 2">
            <a:extLst>
              <a:ext uri="{FF2B5EF4-FFF2-40B4-BE49-F238E27FC236}">
                <a16:creationId xmlns:a16="http://schemas.microsoft.com/office/drawing/2014/main" id="{2C1D801B-4EF8-4FFE-9279-13A127854839}"/>
              </a:ext>
            </a:extLst>
          </p:cNvPr>
          <p:cNvSpPr>
            <a:spLocks noGrp="1"/>
          </p:cNvSpPr>
          <p:nvPr>
            <p:ph idx="1"/>
          </p:nvPr>
        </p:nvSpPr>
        <p:spPr/>
        <p:txBody>
          <a:bodyPr>
            <a:normAutofit fontScale="70000" lnSpcReduction="20000"/>
          </a:bodyPr>
          <a:lstStyle/>
          <a:p>
            <a:pPr marL="0" indent="0">
              <a:lnSpc>
                <a:spcPct val="120000"/>
              </a:lnSpc>
              <a:buNone/>
            </a:pPr>
            <a:r>
              <a:rPr lang="en-US" b="1" dirty="0"/>
              <a:t>STATEMENT 10. ASSESSMENT OF PAIN CONTROL WITH OPIOIDS:</a:t>
            </a:r>
            <a:r>
              <a:rPr lang="en-US" dirty="0"/>
              <a:t> </a:t>
            </a:r>
            <a:r>
              <a:rPr lang="en-US" b="1" dirty="0"/>
              <a:t>Clinicians should inquire, within 30 days of surgery, whether the patient has stopped using opioids, has disposed of unused opioids, and was satisfied with the pain management plan. </a:t>
            </a:r>
            <a:r>
              <a:rPr lang="en-US" b="1" i="1" u="sng" dirty="0"/>
              <a:t>Recommendation</a:t>
            </a:r>
            <a:r>
              <a:rPr lang="en-US" i="1" u="sng" dirty="0"/>
              <a:t> based on observational studies with a preponderance of benefit over harms.</a:t>
            </a:r>
            <a:br>
              <a:rPr lang="en-US" i="1" u="sng" dirty="0"/>
            </a:br>
            <a:endParaRPr lang="en-US" i="1" u="sng" dirty="0"/>
          </a:p>
          <a:p>
            <a:pPr marL="0" lvl="0" indent="0">
              <a:lnSpc>
                <a:spcPct val="120000"/>
              </a:lnSpc>
              <a:buNone/>
            </a:pPr>
            <a:r>
              <a:rPr lang="en-US" b="1" u="sng" dirty="0"/>
              <a:t>Benefits</a:t>
            </a:r>
            <a:r>
              <a:rPr lang="en-US" b="1" dirty="0"/>
              <a:t>: </a:t>
            </a:r>
            <a:r>
              <a:rPr lang="en-US" dirty="0"/>
              <a:t>Identify patients with persistent pain, identify patients at risk of OUD and need for referral, assess effectiveness of pain management plan, ability to adjust plan for future patients.</a:t>
            </a:r>
            <a:br>
              <a:rPr lang="en-US" dirty="0"/>
            </a:br>
            <a:endParaRPr lang="en-US" dirty="0"/>
          </a:p>
          <a:p>
            <a:pPr marL="0" lvl="0" indent="0">
              <a:lnSpc>
                <a:spcPct val="120000"/>
              </a:lnSpc>
              <a:buNone/>
            </a:pPr>
            <a:r>
              <a:rPr lang="en-US" b="1" u="sng" dirty="0"/>
              <a:t>Risk, Harm, Cost</a:t>
            </a:r>
            <a:r>
              <a:rPr lang="en-US" b="1" dirty="0"/>
              <a:t>: </a:t>
            </a:r>
            <a:r>
              <a:rPr lang="en-US" dirty="0"/>
              <a:t>Administrative burden of obtaining information and referral.</a:t>
            </a:r>
          </a:p>
          <a:p>
            <a:endParaRPr lang="en-US" u="sng" dirty="0"/>
          </a:p>
        </p:txBody>
      </p:sp>
    </p:spTree>
    <p:extLst>
      <p:ext uri="{BB962C8B-B14F-4D97-AF65-F5344CB8AC3E}">
        <p14:creationId xmlns:p14="http://schemas.microsoft.com/office/powerpoint/2010/main" val="2770991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B953-4F9F-490A-A46B-625F0E13CBD1}"/>
              </a:ext>
            </a:extLst>
          </p:cNvPr>
          <p:cNvSpPr>
            <a:spLocks noGrp="1"/>
          </p:cNvSpPr>
          <p:nvPr>
            <p:ph type="title"/>
          </p:nvPr>
        </p:nvSpPr>
        <p:spPr/>
        <p:txBody>
          <a:bodyPr>
            <a:normAutofit/>
          </a:bodyPr>
          <a:lstStyle/>
          <a:p>
            <a:r>
              <a:rPr lang="en-US" b="1" dirty="0"/>
              <a:t>STATEMENT 10. ASSESSMENT OF PAIN CONTROL WITH OPIOIDS</a:t>
            </a:r>
          </a:p>
        </p:txBody>
      </p:sp>
      <p:sp>
        <p:nvSpPr>
          <p:cNvPr id="3" name="Content Placeholder 2">
            <a:extLst>
              <a:ext uri="{FF2B5EF4-FFF2-40B4-BE49-F238E27FC236}">
                <a16:creationId xmlns:a16="http://schemas.microsoft.com/office/drawing/2014/main" id="{CA3AE442-9732-47BD-9D6C-5EBEB31ECAF4}"/>
              </a:ext>
            </a:extLst>
          </p:cNvPr>
          <p:cNvSpPr>
            <a:spLocks noGrp="1"/>
          </p:cNvSpPr>
          <p:nvPr>
            <p:ph idx="1"/>
          </p:nvPr>
        </p:nvSpPr>
        <p:spPr/>
        <p:txBody>
          <a:bodyPr>
            <a:normAutofit fontScale="92500" lnSpcReduction="20000"/>
          </a:bodyPr>
          <a:lstStyle/>
          <a:p>
            <a:pPr marL="0" indent="0">
              <a:buNone/>
            </a:pPr>
            <a:r>
              <a:rPr lang="en-US" sz="1800" b="1" dirty="0"/>
              <a:t>Action Statement Profile</a:t>
            </a:r>
          </a:p>
          <a:p>
            <a:pPr lvl="0"/>
            <a:r>
              <a:rPr lang="en-US" sz="1800" b="1" u="sng" dirty="0"/>
              <a:t>Quality Improvement Opportunity</a:t>
            </a:r>
            <a:r>
              <a:rPr lang="en-US" sz="1800" b="1" dirty="0"/>
              <a:t>: </a:t>
            </a:r>
            <a:r>
              <a:rPr lang="en-US" sz="1800" dirty="0"/>
              <a:t>Collect outcomes on pain management plan and methods do reduce OUD and diversion. (National Quality Strategy Domain: Promoting Effective Prevention/Treatments)</a:t>
            </a:r>
          </a:p>
          <a:p>
            <a:pPr lvl="0"/>
            <a:r>
              <a:rPr lang="en-US" sz="1800" b="1" u="sng" dirty="0"/>
              <a:t>Aggregate Evidence Quality</a:t>
            </a:r>
            <a:r>
              <a:rPr lang="en-US" sz="1800" b="1" dirty="0"/>
              <a:t>: </a:t>
            </a:r>
            <a:r>
              <a:rPr lang="en-US" sz="1800" dirty="0"/>
              <a:t>Grade C, based on observational studies. </a:t>
            </a:r>
          </a:p>
          <a:p>
            <a:pPr lvl="0"/>
            <a:r>
              <a:rPr lang="en-US" sz="1800" b="1" u="sng" dirty="0"/>
              <a:t>Level of Confidence in Evidence</a:t>
            </a:r>
            <a:r>
              <a:rPr lang="en-US" sz="1800" b="1" dirty="0"/>
              <a:t>: </a:t>
            </a:r>
            <a:r>
              <a:rPr lang="en-US" sz="1800" dirty="0"/>
              <a:t>Medium</a:t>
            </a:r>
          </a:p>
          <a:p>
            <a:pPr lvl="0"/>
            <a:r>
              <a:rPr lang="en-US" sz="1800" b="1" u="sng" dirty="0"/>
              <a:t>Benefit-Harm Assessment</a:t>
            </a:r>
            <a:r>
              <a:rPr lang="en-US" sz="1800" b="1" dirty="0"/>
              <a:t>: </a:t>
            </a:r>
            <a:r>
              <a:rPr lang="en-US" sz="1800" dirty="0"/>
              <a:t>Preponderance of benefit over harm. </a:t>
            </a:r>
          </a:p>
          <a:p>
            <a:pPr lvl="0"/>
            <a:r>
              <a:rPr lang="en-US" sz="1800" b="1" u="sng" dirty="0"/>
              <a:t>Value Judgments</a:t>
            </a:r>
            <a:r>
              <a:rPr lang="en-US" sz="1800" b="1" dirty="0"/>
              <a:t>: </a:t>
            </a:r>
            <a:r>
              <a:rPr lang="en-US" sz="1800" dirty="0"/>
              <a:t>None.</a:t>
            </a:r>
          </a:p>
          <a:p>
            <a:pPr lvl="0"/>
            <a:r>
              <a:rPr lang="en-US" sz="1800" b="1" u="sng" dirty="0"/>
              <a:t>Intentional Vagueness</a:t>
            </a:r>
            <a:r>
              <a:rPr lang="en-US" sz="1800" b="1" dirty="0"/>
              <a:t>: </a:t>
            </a:r>
            <a:r>
              <a:rPr lang="en-US" sz="1800" dirty="0"/>
              <a:t>The methods of collecting this information are not specified.</a:t>
            </a:r>
          </a:p>
          <a:p>
            <a:pPr lvl="0"/>
            <a:r>
              <a:rPr lang="en-US" sz="1800" b="1" u="sng" dirty="0"/>
              <a:t>Role of Patient Preferences</a:t>
            </a:r>
            <a:r>
              <a:rPr lang="en-US" sz="1800" b="1" dirty="0"/>
              <a:t>: </a:t>
            </a:r>
            <a:r>
              <a:rPr lang="en-US" sz="1800" dirty="0"/>
              <a:t>None.</a:t>
            </a:r>
          </a:p>
          <a:p>
            <a:pPr lvl="0"/>
            <a:r>
              <a:rPr lang="en-US" sz="1800" b="1" u="sng" dirty="0"/>
              <a:t>Exclusions</a:t>
            </a:r>
            <a:r>
              <a:rPr lang="en-US" sz="1800" b="1" dirty="0"/>
              <a:t>: </a:t>
            </a:r>
            <a:r>
              <a:rPr lang="en-US" sz="1800" dirty="0"/>
              <a:t>None.</a:t>
            </a:r>
          </a:p>
          <a:p>
            <a:pPr lvl="0"/>
            <a:r>
              <a:rPr lang="en-US" sz="1800" b="1" u="sng" dirty="0"/>
              <a:t>Policy Level</a:t>
            </a:r>
            <a:r>
              <a:rPr lang="en-US" sz="1800" b="1" dirty="0"/>
              <a:t>: </a:t>
            </a:r>
            <a:r>
              <a:rPr lang="en-US" sz="1800" dirty="0"/>
              <a:t>Recommendation.</a:t>
            </a:r>
          </a:p>
          <a:p>
            <a:pPr lvl="0"/>
            <a:r>
              <a:rPr lang="en-US" sz="1800" b="1" u="sng" dirty="0"/>
              <a:t>Differences of Opinion</a:t>
            </a:r>
            <a:r>
              <a:rPr lang="en-US" sz="1800" b="1" dirty="0"/>
              <a:t>: </a:t>
            </a:r>
            <a:r>
              <a:rPr lang="en-US" sz="1800" dirty="0"/>
              <a:t>None.</a:t>
            </a:r>
          </a:p>
          <a:p>
            <a:endParaRPr lang="en-US" dirty="0"/>
          </a:p>
        </p:txBody>
      </p:sp>
    </p:spTree>
    <p:extLst>
      <p:ext uri="{BB962C8B-B14F-4D97-AF65-F5344CB8AC3E}">
        <p14:creationId xmlns:p14="http://schemas.microsoft.com/office/powerpoint/2010/main" val="289835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CC4-C8B0-41D3-B453-92B1D7C8A56B}"/>
              </a:ext>
            </a:extLst>
          </p:cNvPr>
          <p:cNvSpPr>
            <a:spLocks noGrp="1"/>
          </p:cNvSpPr>
          <p:nvPr>
            <p:ph type="title"/>
          </p:nvPr>
        </p:nvSpPr>
        <p:spPr>
          <a:xfrm>
            <a:off x="710267" y="1281636"/>
            <a:ext cx="3799445" cy="1325563"/>
          </a:xfrm>
        </p:spPr>
        <p:txBody>
          <a:bodyPr>
            <a:normAutofit/>
          </a:bodyPr>
          <a:lstStyle/>
          <a:p>
            <a:r>
              <a:rPr lang="en-US" sz="3600" b="1" dirty="0"/>
              <a:t>CPG Algorithm</a:t>
            </a:r>
          </a:p>
        </p:txBody>
      </p:sp>
      <p:pic>
        <p:nvPicPr>
          <p:cNvPr id="4" name="Picture 3" descr="Diagram&#10;&#10;Description automatically generated">
            <a:extLst>
              <a:ext uri="{FF2B5EF4-FFF2-40B4-BE49-F238E27FC236}">
                <a16:creationId xmlns:a16="http://schemas.microsoft.com/office/drawing/2014/main" id="{FBF6211A-439F-426C-893F-484123C21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0"/>
            <a:ext cx="6877050" cy="6858000"/>
          </a:xfrm>
          <a:prstGeom prst="rect">
            <a:avLst/>
          </a:prstGeom>
        </p:spPr>
      </p:pic>
      <p:sp>
        <p:nvSpPr>
          <p:cNvPr id="6" name="Content Placeholder 2">
            <a:extLst>
              <a:ext uri="{FF2B5EF4-FFF2-40B4-BE49-F238E27FC236}">
                <a16:creationId xmlns:a16="http://schemas.microsoft.com/office/drawing/2014/main" id="{6EFF5119-BB2C-43EB-BBD3-0A95B884BA9F}"/>
              </a:ext>
            </a:extLst>
          </p:cNvPr>
          <p:cNvSpPr>
            <a:spLocks noGrp="1"/>
          </p:cNvSpPr>
          <p:nvPr>
            <p:ph idx="1"/>
          </p:nvPr>
        </p:nvSpPr>
        <p:spPr>
          <a:xfrm>
            <a:off x="710267" y="2607199"/>
            <a:ext cx="4810125" cy="1325563"/>
          </a:xfrm>
        </p:spPr>
        <p:txBody>
          <a:bodyPr>
            <a:normAutofit/>
          </a:bodyPr>
          <a:lstStyle/>
          <a:p>
            <a:pPr marL="0" indent="0">
              <a:buNone/>
            </a:pPr>
            <a:r>
              <a:rPr lang="en-US" sz="2200" dirty="0"/>
              <a:t>Algorithm showing the interrelationship of guideline key action statements</a:t>
            </a:r>
          </a:p>
        </p:txBody>
      </p:sp>
    </p:spTree>
    <p:extLst>
      <p:ext uri="{BB962C8B-B14F-4D97-AF65-F5344CB8AC3E}">
        <p14:creationId xmlns:p14="http://schemas.microsoft.com/office/powerpoint/2010/main" val="1921421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7852-5F3A-40F6-8681-8477D43AB0EA}"/>
              </a:ext>
            </a:extLst>
          </p:cNvPr>
          <p:cNvSpPr>
            <a:spLocks noGrp="1"/>
          </p:cNvSpPr>
          <p:nvPr>
            <p:ph type="title"/>
          </p:nvPr>
        </p:nvSpPr>
        <p:spPr>
          <a:xfrm>
            <a:off x="152400" y="0"/>
            <a:ext cx="10515600" cy="1325563"/>
          </a:xfrm>
        </p:spPr>
        <p:txBody>
          <a:bodyPr>
            <a:normAutofit/>
          </a:bodyPr>
          <a:lstStyle/>
          <a:p>
            <a:r>
              <a:rPr lang="en-US" dirty="0"/>
              <a:t>Patient Handouts available at www.entnet.org/opioidscpg</a:t>
            </a:r>
          </a:p>
        </p:txBody>
      </p:sp>
      <p:pic>
        <p:nvPicPr>
          <p:cNvPr id="4" name="Content Placeholder 3">
            <a:extLst>
              <a:ext uri="{FF2B5EF4-FFF2-40B4-BE49-F238E27FC236}">
                <a16:creationId xmlns:a16="http://schemas.microsoft.com/office/drawing/2014/main" id="{6F54CF62-32D1-4A2E-82AE-3704E00531EF}"/>
              </a:ext>
            </a:extLst>
          </p:cNvPr>
          <p:cNvPicPr>
            <a:picLocks noGrp="1" noChangeAspect="1"/>
          </p:cNvPicPr>
          <p:nvPr>
            <p:ph idx="1"/>
          </p:nvPr>
        </p:nvPicPr>
        <p:blipFill>
          <a:blip r:embed="rId2"/>
          <a:stretch>
            <a:fillRect/>
          </a:stretch>
        </p:blipFill>
        <p:spPr>
          <a:xfrm>
            <a:off x="1057275" y="1540955"/>
            <a:ext cx="4681468" cy="4392446"/>
          </a:xfrm>
          <a:prstGeom prst="rect">
            <a:avLst/>
          </a:prstGeom>
        </p:spPr>
      </p:pic>
      <p:pic>
        <p:nvPicPr>
          <p:cNvPr id="3" name="Picture 2">
            <a:extLst>
              <a:ext uri="{FF2B5EF4-FFF2-40B4-BE49-F238E27FC236}">
                <a16:creationId xmlns:a16="http://schemas.microsoft.com/office/drawing/2014/main" id="{EABA5B96-1815-40F8-AB71-9EAEE5D32E7F}"/>
              </a:ext>
            </a:extLst>
          </p:cNvPr>
          <p:cNvPicPr>
            <a:picLocks noChangeAspect="1"/>
          </p:cNvPicPr>
          <p:nvPr/>
        </p:nvPicPr>
        <p:blipFill rotWithShape="1">
          <a:blip r:embed="rId3"/>
          <a:srcRect/>
          <a:stretch/>
        </p:blipFill>
        <p:spPr>
          <a:xfrm>
            <a:off x="6095999" y="1540955"/>
            <a:ext cx="4733111" cy="3974020"/>
          </a:xfrm>
          <a:prstGeom prst="rect">
            <a:avLst/>
          </a:prstGeom>
        </p:spPr>
      </p:pic>
    </p:spTree>
    <p:extLst>
      <p:ext uri="{BB962C8B-B14F-4D97-AF65-F5344CB8AC3E}">
        <p14:creationId xmlns:p14="http://schemas.microsoft.com/office/powerpoint/2010/main" val="413063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normAutofit fontScale="90000"/>
          </a:bodyPr>
          <a:lstStyle/>
          <a:p>
            <a:r>
              <a:rPr lang="en-US" b="1" dirty="0"/>
              <a:t>Clinical Practice Guideline Development Manual: Third Edition</a:t>
            </a:r>
            <a:br>
              <a:rPr lang="en-US" b="1" dirty="0"/>
            </a:br>
            <a:r>
              <a:rPr lang="en-US" sz="2200" b="1" dirty="0"/>
              <a:t>Rosenfeld, </a:t>
            </a:r>
            <a:r>
              <a:rPr lang="en-US" sz="2200" b="1" dirty="0" err="1"/>
              <a:t>Shiffman</a:t>
            </a:r>
            <a:r>
              <a:rPr lang="en-US" sz="2200" b="1" dirty="0"/>
              <a:t>, and Robertson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838200" y="1825625"/>
            <a:ext cx="6930006" cy="3956610"/>
          </a:xfrm>
        </p:spPr>
        <p:txBody>
          <a:bodyPr>
            <a:normAutofit fontScale="92500" lnSpcReduction="100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a:p>
            <a:endParaRPr lang="en-US" dirty="0"/>
          </a:p>
        </p:txBody>
      </p:sp>
      <p:pic>
        <p:nvPicPr>
          <p:cNvPr id="4" name="Picture 3">
            <a:extLst>
              <a:ext uri="{FF2B5EF4-FFF2-40B4-BE49-F238E27FC236}">
                <a16:creationId xmlns:a16="http://schemas.microsoft.com/office/drawing/2014/main" id="{7AC1F0D6-FF84-4F83-B4CA-F36A2BD7D8C2}"/>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09843" y="1825625"/>
            <a:ext cx="2293425" cy="3709711"/>
          </a:xfrm>
          <a:prstGeom prst="rect">
            <a:avLst/>
          </a:prstGeom>
        </p:spPr>
      </p:pic>
    </p:spTree>
    <p:extLst>
      <p:ext uri="{BB962C8B-B14F-4D97-AF65-F5344CB8AC3E}">
        <p14:creationId xmlns:p14="http://schemas.microsoft.com/office/powerpoint/2010/main" val="385293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0583-F94B-45FF-866E-EAD3CBD0A16A}"/>
              </a:ext>
            </a:extLst>
          </p:cNvPr>
          <p:cNvSpPr>
            <a:spLocks noGrp="1"/>
          </p:cNvSpPr>
          <p:nvPr>
            <p:ph type="title"/>
          </p:nvPr>
        </p:nvSpPr>
        <p:spPr>
          <a:xfrm>
            <a:off x="142875" y="23019"/>
            <a:ext cx="10515600" cy="1325563"/>
          </a:xfrm>
        </p:spPr>
        <p:txBody>
          <a:bodyPr>
            <a:normAutofit/>
          </a:bodyPr>
          <a:lstStyle/>
          <a:p>
            <a:r>
              <a:rPr lang="en-US" dirty="0"/>
              <a:t>Patient Handouts available at www.entnet.org/opioidscpg</a:t>
            </a:r>
          </a:p>
        </p:txBody>
      </p:sp>
      <p:pic>
        <p:nvPicPr>
          <p:cNvPr id="4" name="Content Placeholder 3">
            <a:extLst>
              <a:ext uri="{FF2B5EF4-FFF2-40B4-BE49-F238E27FC236}">
                <a16:creationId xmlns:a16="http://schemas.microsoft.com/office/drawing/2014/main" id="{AB0F14A3-A738-4B3B-9A60-E45129B7737A}"/>
              </a:ext>
            </a:extLst>
          </p:cNvPr>
          <p:cNvPicPr>
            <a:picLocks noGrp="1" noChangeAspect="1"/>
          </p:cNvPicPr>
          <p:nvPr>
            <p:ph idx="1"/>
          </p:nvPr>
        </p:nvPicPr>
        <p:blipFill>
          <a:blip r:embed="rId2"/>
          <a:stretch>
            <a:fillRect/>
          </a:stretch>
        </p:blipFill>
        <p:spPr>
          <a:xfrm>
            <a:off x="3199517" y="1348582"/>
            <a:ext cx="5011033" cy="5063642"/>
          </a:xfrm>
          <a:prstGeom prst="rect">
            <a:avLst/>
          </a:prstGeom>
        </p:spPr>
      </p:pic>
    </p:spTree>
    <p:extLst>
      <p:ext uri="{BB962C8B-B14F-4D97-AF65-F5344CB8AC3E}">
        <p14:creationId xmlns:p14="http://schemas.microsoft.com/office/powerpoint/2010/main" val="3615704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69D6-8631-435C-9EFB-EC1A5F719F6D}"/>
              </a:ext>
            </a:extLst>
          </p:cNvPr>
          <p:cNvSpPr>
            <a:spLocks noGrp="1"/>
          </p:cNvSpPr>
          <p:nvPr>
            <p:ph type="title"/>
          </p:nvPr>
        </p:nvSpPr>
        <p:spPr/>
        <p:txBody>
          <a:bodyPr/>
          <a:lstStyle/>
          <a:p>
            <a:r>
              <a:rPr lang="en-US" dirty="0"/>
              <a:t>Video: Secure Storage and Disposal of Opioids</a:t>
            </a:r>
          </a:p>
        </p:txBody>
      </p:sp>
      <p:sp>
        <p:nvSpPr>
          <p:cNvPr id="3" name="Content Placeholder 2">
            <a:extLst>
              <a:ext uri="{FF2B5EF4-FFF2-40B4-BE49-F238E27FC236}">
                <a16:creationId xmlns:a16="http://schemas.microsoft.com/office/drawing/2014/main" id="{C1FFFDBC-274F-4592-8347-FC14BF2F1C01}"/>
              </a:ext>
            </a:extLst>
          </p:cNvPr>
          <p:cNvSpPr>
            <a:spLocks noGrp="1"/>
          </p:cNvSpPr>
          <p:nvPr>
            <p:ph idx="1"/>
          </p:nvPr>
        </p:nvSpPr>
        <p:spPr>
          <a:xfrm>
            <a:off x="838200" y="1679206"/>
            <a:ext cx="10515600" cy="3956610"/>
          </a:xfrm>
        </p:spPr>
        <p:txBody>
          <a:bodyPr/>
          <a:lstStyle/>
          <a:p>
            <a:pPr marL="0" indent="0" algn="ctr">
              <a:buNone/>
            </a:pPr>
            <a:r>
              <a:rPr lang="en-US" b="1" dirty="0">
                <a:hlinkClick r:id="rId3"/>
              </a:rPr>
              <a:t>https://www.youtube.com/watch?v=08xuYGrvEYk</a:t>
            </a:r>
            <a:r>
              <a:rPr lang="en-US" b="1" dirty="0"/>
              <a:t> </a:t>
            </a:r>
          </a:p>
        </p:txBody>
      </p:sp>
      <p:pic>
        <p:nvPicPr>
          <p:cNvPr id="6" name="Online Media 5" title="Secure Storage and Disposal of Opioids">
            <a:hlinkClick r:id="" action="ppaction://media"/>
            <a:extLst>
              <a:ext uri="{FF2B5EF4-FFF2-40B4-BE49-F238E27FC236}">
                <a16:creationId xmlns:a16="http://schemas.microsoft.com/office/drawing/2014/main" id="{ED098F72-7A6A-46F0-A9CF-1C31E630DB12}"/>
              </a:ext>
            </a:extLst>
          </p:cNvPr>
          <p:cNvPicPr>
            <a:picLocks noRot="1" noChangeAspect="1"/>
          </p:cNvPicPr>
          <p:nvPr>
            <a:videoFile r:link="rId1"/>
          </p:nvPr>
        </p:nvPicPr>
        <p:blipFill>
          <a:blip r:embed="rId4"/>
          <a:stretch>
            <a:fillRect/>
          </a:stretch>
        </p:blipFill>
        <p:spPr>
          <a:xfrm>
            <a:off x="2838450" y="2358382"/>
            <a:ext cx="6743700" cy="3810191"/>
          </a:xfrm>
          <a:prstGeom prst="rect">
            <a:avLst/>
          </a:prstGeom>
        </p:spPr>
      </p:pic>
    </p:spTree>
    <p:extLst>
      <p:ext uri="{BB962C8B-B14F-4D97-AF65-F5344CB8AC3E}">
        <p14:creationId xmlns:p14="http://schemas.microsoft.com/office/powerpoint/2010/main" val="12266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p:txBody>
          <a:bodyPr/>
          <a:lstStyle/>
          <a:p>
            <a:r>
              <a:rPr lang="en-US" b="1" dirty="0"/>
              <a:t>Research Needs</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p:txBody>
          <a:bodyPr/>
          <a:lstStyle/>
          <a:p>
            <a:pPr marL="0" indent="0">
              <a:buNone/>
            </a:pPr>
            <a:r>
              <a:rPr lang="en-US" dirty="0"/>
              <a:t>Development of this guideline was based on the current body of evidence regarding the opioid-prescribing practices for common otolaryngologic procedures. As determined by the GDG’s review of the literature, assessment of current clinical practices, and determination of evidence gaps, research needs were determined as follows: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6768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2EC9-A175-42A1-9745-096FC8C0722C}"/>
              </a:ext>
            </a:extLst>
          </p:cNvPr>
          <p:cNvSpPr>
            <a:spLocks noGrp="1"/>
          </p:cNvSpPr>
          <p:nvPr>
            <p:ph type="title"/>
          </p:nvPr>
        </p:nvSpPr>
        <p:spPr/>
        <p:txBody>
          <a:bodyPr/>
          <a:lstStyle/>
          <a:p>
            <a:r>
              <a:rPr lang="en-US" b="1" dirty="0"/>
              <a:t>Research Needs </a:t>
            </a:r>
          </a:p>
        </p:txBody>
      </p:sp>
      <p:sp>
        <p:nvSpPr>
          <p:cNvPr id="3" name="Content Placeholder 2">
            <a:extLst>
              <a:ext uri="{FF2B5EF4-FFF2-40B4-BE49-F238E27FC236}">
                <a16:creationId xmlns:a16="http://schemas.microsoft.com/office/drawing/2014/main" id="{B2256813-6A16-4945-B9E6-3D1B52BC2B4E}"/>
              </a:ext>
            </a:extLst>
          </p:cNvPr>
          <p:cNvSpPr>
            <a:spLocks noGrp="1"/>
          </p:cNvSpPr>
          <p:nvPr>
            <p:ph idx="1"/>
          </p:nvPr>
        </p:nvSpPr>
        <p:spPr/>
        <p:txBody>
          <a:bodyPr>
            <a:normAutofit/>
          </a:bodyPr>
          <a:lstStyle/>
          <a:p>
            <a:pPr marL="514350" lvl="0" indent="-514350">
              <a:buAutoNum type="arabicPeriod"/>
            </a:pPr>
            <a:r>
              <a:rPr lang="en-US" sz="1700" dirty="0"/>
              <a:t>What are the benefits of preoperative counseling on postoperative pain outcomes?</a:t>
            </a:r>
          </a:p>
          <a:p>
            <a:pPr marL="514350" lvl="0" indent="-514350">
              <a:buAutoNum type="arabicPeriod"/>
            </a:pPr>
            <a:r>
              <a:rPr lang="en-US" sz="1700" dirty="0"/>
              <a:t>What is the duration and severity of pain for specific otolaryngology surgical procedures?</a:t>
            </a:r>
          </a:p>
          <a:p>
            <a:pPr marL="514350" lvl="0" indent="-514350">
              <a:buAutoNum type="arabicPeriod"/>
            </a:pPr>
            <a:r>
              <a:rPr lang="en-US" sz="1700" dirty="0"/>
              <a:t>How do specific procedural and patient factors modify postoperative pain?</a:t>
            </a:r>
          </a:p>
          <a:p>
            <a:pPr marL="514350" lvl="0" indent="-514350">
              <a:buAutoNum type="arabicPeriod"/>
            </a:pPr>
            <a:r>
              <a:rPr lang="en-US" sz="1700" dirty="0"/>
              <a:t>In patients at risk for increased postoperative pain, how is that effectively managed?</a:t>
            </a:r>
          </a:p>
          <a:p>
            <a:pPr marL="514350" lvl="0" indent="-514350">
              <a:buAutoNum type="arabicPeriod"/>
            </a:pPr>
            <a:r>
              <a:rPr lang="en-US" sz="1700" dirty="0"/>
              <a:t>What is the optimal way to counsel patients preoperatively?</a:t>
            </a:r>
          </a:p>
          <a:p>
            <a:pPr marL="514350" lvl="0" indent="-514350">
              <a:buAutoNum type="arabicPeriod"/>
            </a:pPr>
            <a:r>
              <a:rPr lang="en-US" sz="1700" dirty="0"/>
              <a:t>How have prescription-monitoring-programs influenced management of postoperative pain?</a:t>
            </a:r>
          </a:p>
          <a:p>
            <a:pPr marL="514350" lvl="0" indent="-514350">
              <a:buAutoNum type="arabicPeriod"/>
            </a:pPr>
            <a:r>
              <a:rPr lang="en-US" sz="1700" dirty="0"/>
              <a:t>Are there specific predictors of OUD in otolaryngologic surgical patients?</a:t>
            </a:r>
          </a:p>
          <a:p>
            <a:pPr marL="514350" lvl="0" indent="-514350">
              <a:buAutoNum type="arabicPeriod"/>
            </a:pPr>
            <a:r>
              <a:rPr lang="en-US" sz="1700" dirty="0"/>
              <a:t>How do opioid risk assessment and postoperative prescribing differ in the pediatric otolaryngologic population?</a:t>
            </a:r>
          </a:p>
          <a:p>
            <a:pPr marL="514350" lvl="0" indent="-514350">
              <a:buAutoNum type="arabicPeriod"/>
            </a:pPr>
            <a:r>
              <a:rPr lang="en-US" sz="1700" dirty="0"/>
              <a:t>What interventions reduce risk of OUD for patients after surgery?</a:t>
            </a:r>
          </a:p>
          <a:p>
            <a:pPr marL="514350" lvl="0" indent="-514350">
              <a:buAutoNum type="arabicPeriod"/>
            </a:pPr>
            <a:r>
              <a:rPr lang="en-US" sz="1700" dirty="0"/>
              <a:t>Is gabapentin helpful to control postoperative pain and reduce opioid use in otolaryngology patients?</a:t>
            </a:r>
          </a:p>
          <a:p>
            <a:endParaRPr lang="en-US" dirty="0"/>
          </a:p>
        </p:txBody>
      </p:sp>
    </p:spTree>
    <p:extLst>
      <p:ext uri="{BB962C8B-B14F-4D97-AF65-F5344CB8AC3E}">
        <p14:creationId xmlns:p14="http://schemas.microsoft.com/office/powerpoint/2010/main" val="3646029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16A9-9DA3-4D09-AD19-0C4059A02940}"/>
              </a:ext>
            </a:extLst>
          </p:cNvPr>
          <p:cNvSpPr>
            <a:spLocks noGrp="1"/>
          </p:cNvSpPr>
          <p:nvPr>
            <p:ph type="title"/>
          </p:nvPr>
        </p:nvSpPr>
        <p:spPr/>
        <p:txBody>
          <a:bodyPr/>
          <a:lstStyle/>
          <a:p>
            <a:r>
              <a:rPr lang="en-US" b="1" dirty="0"/>
              <a:t>Research Needs (Cont.) </a:t>
            </a:r>
          </a:p>
        </p:txBody>
      </p:sp>
      <p:sp>
        <p:nvSpPr>
          <p:cNvPr id="3" name="Content Placeholder 2">
            <a:extLst>
              <a:ext uri="{FF2B5EF4-FFF2-40B4-BE49-F238E27FC236}">
                <a16:creationId xmlns:a16="http://schemas.microsoft.com/office/drawing/2014/main" id="{46051057-6725-4BC3-AEC4-2B9F3EB93780}"/>
              </a:ext>
            </a:extLst>
          </p:cNvPr>
          <p:cNvSpPr>
            <a:spLocks noGrp="1"/>
          </p:cNvSpPr>
          <p:nvPr>
            <p:ph idx="1"/>
          </p:nvPr>
        </p:nvSpPr>
        <p:spPr>
          <a:xfrm>
            <a:off x="838200" y="1657742"/>
            <a:ext cx="10515600" cy="3956610"/>
          </a:xfrm>
        </p:spPr>
        <p:txBody>
          <a:bodyPr>
            <a:noAutofit/>
          </a:bodyPr>
          <a:lstStyle/>
          <a:p>
            <a:pPr marL="514350" indent="-514350">
              <a:buFont typeface="+mj-lt"/>
              <a:buAutoNum type="arabicPeriod" startAt="11"/>
            </a:pPr>
            <a:r>
              <a:rPr lang="en-US" sz="1600" dirty="0"/>
              <a:t>Are some otolaryngology patients at higher risk for cardiovascular morbidity from COX-2 inhibitors?</a:t>
            </a:r>
          </a:p>
          <a:p>
            <a:pPr marL="514350" indent="-514350">
              <a:buFont typeface="+mj-lt"/>
              <a:buAutoNum type="arabicPeriod" startAt="11"/>
            </a:pPr>
            <a:r>
              <a:rPr lang="en-US" sz="1600" dirty="0"/>
              <a:t>Which otolaryngology surgical procedures are associated with prolonged opioid use and symptoms of postoperative opioid withdrawal?</a:t>
            </a:r>
          </a:p>
          <a:p>
            <a:pPr marL="514350" indent="-514350">
              <a:buFont typeface="+mj-lt"/>
              <a:buAutoNum type="arabicPeriod" startAt="11"/>
            </a:pPr>
            <a:r>
              <a:rPr lang="en-US" sz="1600" dirty="0"/>
              <a:t>What is the risk of bleeding after surgery, by procedure, when using ibuprofen postoperatively?</a:t>
            </a:r>
          </a:p>
          <a:p>
            <a:pPr marL="514350" indent="-514350">
              <a:buFont typeface="+mj-lt"/>
              <a:buAutoNum type="arabicPeriod" startAt="11"/>
            </a:pPr>
            <a:r>
              <a:rPr lang="en-US" sz="1600" dirty="0"/>
              <a:t>What specific combinations of medications optimally balance pain control, risks, and cost?</a:t>
            </a:r>
          </a:p>
          <a:p>
            <a:pPr marL="514350" indent="-514350">
              <a:buFont typeface="+mj-lt"/>
              <a:buAutoNum type="arabicPeriod" startAt="11"/>
            </a:pPr>
            <a:r>
              <a:rPr lang="en-US" sz="1600" dirty="0"/>
              <a:t>Are scheduled doses of acetaminophen and NSAIDs superior to as-needed regimens?</a:t>
            </a:r>
          </a:p>
          <a:p>
            <a:pPr marL="514350" indent="-514350">
              <a:buFont typeface="+mj-lt"/>
              <a:buAutoNum type="arabicPeriod" startAt="11"/>
            </a:pPr>
            <a:r>
              <a:rPr lang="en-US" sz="1600" dirty="0"/>
              <a:t>Does staggering the timing of acetaminophen and NSAIDs improve postoperative pain control?</a:t>
            </a:r>
          </a:p>
          <a:p>
            <a:pPr marL="514350" indent="-514350">
              <a:buFont typeface="+mj-lt"/>
              <a:buAutoNum type="arabicPeriod" startAt="11"/>
            </a:pPr>
            <a:r>
              <a:rPr lang="en-US" sz="1600" dirty="0"/>
              <a:t>What are the current trends in opioid prescribing for otolaryngologic surgery, and what are the key factors (</a:t>
            </a:r>
            <a:r>
              <a:rPr lang="en-US" sz="1600" dirty="0" err="1"/>
              <a:t>eg</a:t>
            </a:r>
            <a:r>
              <a:rPr lang="en-US" sz="1600" dirty="0"/>
              <a:t>, patient awareness, patient education, provider awareness, and provider education) that affect the trends?</a:t>
            </a:r>
          </a:p>
          <a:p>
            <a:pPr marL="514350" indent="-514350">
              <a:buFont typeface="+mj-lt"/>
              <a:buAutoNum type="arabicPeriod" startAt="11"/>
            </a:pPr>
            <a:r>
              <a:rPr lang="en-US" sz="1600" dirty="0"/>
              <a:t>When nonopioids are used as first-line therapy, what is the impact on opioid consumption?</a:t>
            </a:r>
          </a:p>
          <a:p>
            <a:pPr marL="514350" indent="-514350">
              <a:buFont typeface="+mj-lt"/>
              <a:buAutoNum type="arabicPeriod" startAt="11"/>
            </a:pPr>
            <a:r>
              <a:rPr lang="en-US" sz="1600" dirty="0"/>
              <a:t>What are the usual durations for opioid therapy after each of the most common otolaryngologic surgical procedures?</a:t>
            </a:r>
          </a:p>
          <a:p>
            <a:pPr marL="514350" indent="-514350">
              <a:buFont typeface="+mj-lt"/>
              <a:buAutoNum type="arabicPeriod" startAt="11"/>
            </a:pPr>
            <a:r>
              <a:rPr lang="en-US" sz="1600" dirty="0"/>
              <a:t>What is the best strategy to de-escalate postoperative pain treatment?</a:t>
            </a:r>
          </a:p>
          <a:p>
            <a:pPr marL="0" indent="0">
              <a:buNone/>
            </a:pPr>
            <a:endParaRPr lang="en-US" sz="1700" dirty="0"/>
          </a:p>
        </p:txBody>
      </p:sp>
    </p:spTree>
    <p:extLst>
      <p:ext uri="{BB962C8B-B14F-4D97-AF65-F5344CB8AC3E}">
        <p14:creationId xmlns:p14="http://schemas.microsoft.com/office/powerpoint/2010/main" val="2364276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6DCB-FFCF-4190-A455-193A748D1DDB}"/>
              </a:ext>
            </a:extLst>
          </p:cNvPr>
          <p:cNvSpPr>
            <a:spLocks noGrp="1"/>
          </p:cNvSpPr>
          <p:nvPr>
            <p:ph type="title"/>
          </p:nvPr>
        </p:nvSpPr>
        <p:spPr/>
        <p:txBody>
          <a:bodyPr/>
          <a:lstStyle/>
          <a:p>
            <a:r>
              <a:rPr lang="en-US" b="1" dirty="0"/>
              <a:t>Research Needs (Cont.)</a:t>
            </a:r>
          </a:p>
        </p:txBody>
      </p:sp>
      <p:sp>
        <p:nvSpPr>
          <p:cNvPr id="3" name="Content Placeholder 2">
            <a:extLst>
              <a:ext uri="{FF2B5EF4-FFF2-40B4-BE49-F238E27FC236}">
                <a16:creationId xmlns:a16="http://schemas.microsoft.com/office/drawing/2014/main" id="{5980C894-6494-4762-97D2-141FF676B187}"/>
              </a:ext>
            </a:extLst>
          </p:cNvPr>
          <p:cNvSpPr>
            <a:spLocks noGrp="1"/>
          </p:cNvSpPr>
          <p:nvPr>
            <p:ph idx="1"/>
          </p:nvPr>
        </p:nvSpPr>
        <p:spPr/>
        <p:txBody>
          <a:bodyPr/>
          <a:lstStyle/>
          <a:p>
            <a:pPr marL="514350" lvl="0" indent="-514350">
              <a:buFont typeface="+mj-lt"/>
              <a:buAutoNum type="arabicPeriod" startAt="21"/>
            </a:pPr>
            <a:r>
              <a:rPr lang="en-US" sz="1700" dirty="0"/>
              <a:t>What percentage of patients dispose of unused opioids after recovery from otolaryngologic surgery?</a:t>
            </a:r>
          </a:p>
          <a:p>
            <a:pPr marL="514350" lvl="0" indent="-514350">
              <a:buFont typeface="+mj-lt"/>
              <a:buAutoNum type="arabicPeriod" startAt="21"/>
            </a:pPr>
            <a:r>
              <a:rPr lang="en-US" sz="1700" dirty="0"/>
              <a:t>What is the most effective educational approach to promote disposal of unused opioids?</a:t>
            </a:r>
          </a:p>
          <a:p>
            <a:pPr marL="514350" lvl="0" indent="-514350">
              <a:buFont typeface="+mj-lt"/>
              <a:buAutoNum type="arabicPeriod" startAt="21"/>
            </a:pPr>
            <a:r>
              <a:rPr lang="en-US" sz="1700" dirty="0"/>
              <a:t>Do the expectations of the duration and severity of surgical pain by providers correlate with postoperative assessments by patients?</a:t>
            </a:r>
          </a:p>
          <a:p>
            <a:pPr marL="514350" lvl="0" indent="-514350">
              <a:buFont typeface="+mj-lt"/>
              <a:buAutoNum type="arabicPeriod" startAt="21"/>
            </a:pPr>
            <a:r>
              <a:rPr lang="en-US" sz="1700" dirty="0"/>
              <a:t>What are optimal measurements/scales for pain and indicators for quality of recovery after otolaryngology surgery?</a:t>
            </a:r>
          </a:p>
          <a:p>
            <a:pPr marL="514350" lvl="0" indent="-514350">
              <a:buFont typeface="+mj-lt"/>
              <a:buAutoNum type="arabicPeriod" startAt="21"/>
            </a:pPr>
            <a:r>
              <a:rPr lang="en-US" sz="1700" dirty="0"/>
              <a:t>Are there racial or gender biases that impact the prescribing of opioids, the education about opioids, or risk of developing OUD after surgery?</a:t>
            </a:r>
            <a:br>
              <a:rPr lang="en-US" sz="1700" dirty="0"/>
            </a:br>
            <a:endParaRPr lang="en-US" sz="1700" dirty="0"/>
          </a:p>
          <a:p>
            <a:pPr marL="0" indent="0" algn="ctr">
              <a:buNone/>
            </a:pPr>
            <a:r>
              <a:rPr lang="en-US" sz="1700" dirty="0"/>
              <a:t>The lists of research needs identified by guideline development groups can be found at </a:t>
            </a:r>
            <a:r>
              <a:rPr lang="en-US" sz="1700" dirty="0">
                <a:hlinkClick r:id="rId2"/>
              </a:rPr>
              <a:t>https://www.entnet.org/content/research-gaps</a:t>
            </a:r>
            <a:endParaRPr lang="en-US" sz="1700" dirty="0"/>
          </a:p>
          <a:p>
            <a:pPr marL="0" indent="0">
              <a:buNone/>
            </a:pPr>
            <a:endParaRPr lang="en-US" dirty="0"/>
          </a:p>
        </p:txBody>
      </p:sp>
    </p:spTree>
    <p:extLst>
      <p:ext uri="{BB962C8B-B14F-4D97-AF65-F5344CB8AC3E}">
        <p14:creationId xmlns:p14="http://schemas.microsoft.com/office/powerpoint/2010/main" val="1442819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2DDB-8EBA-4B55-865A-03551FD48919}"/>
              </a:ext>
            </a:extLst>
          </p:cNvPr>
          <p:cNvSpPr>
            <a:spLocks noGrp="1"/>
          </p:cNvSpPr>
          <p:nvPr>
            <p:ph type="title"/>
          </p:nvPr>
        </p:nvSpPr>
        <p:spPr/>
        <p:txBody>
          <a:bodyPr/>
          <a:lstStyle/>
          <a:p>
            <a:r>
              <a:rPr lang="en-US" b="1" dirty="0"/>
              <a:t>The AAO-HNSF Maureen </a:t>
            </a:r>
            <a:r>
              <a:rPr lang="en-US" b="1" dirty="0" err="1"/>
              <a:t>Hannley</a:t>
            </a:r>
            <a:r>
              <a:rPr lang="en-US" b="1" dirty="0"/>
              <a:t> Research Grant</a:t>
            </a:r>
          </a:p>
        </p:txBody>
      </p:sp>
      <p:sp>
        <p:nvSpPr>
          <p:cNvPr id="3" name="Content Placeholder 2">
            <a:extLst>
              <a:ext uri="{FF2B5EF4-FFF2-40B4-BE49-F238E27FC236}">
                <a16:creationId xmlns:a16="http://schemas.microsoft.com/office/drawing/2014/main" id="{8689D6C6-2AFE-4169-90EF-94C85999AF08}"/>
              </a:ext>
            </a:extLst>
          </p:cNvPr>
          <p:cNvSpPr>
            <a:spLocks noGrp="1"/>
          </p:cNvSpPr>
          <p:nvPr>
            <p:ph idx="1"/>
          </p:nvPr>
        </p:nvSpPr>
        <p:spPr/>
        <p:txBody>
          <a:bodyPr>
            <a:normAutofit/>
          </a:bodyPr>
          <a:lstStyle/>
          <a:p>
            <a:r>
              <a:rPr lang="en-US" sz="2200" dirty="0"/>
              <a:t>Mechanism of the CORE Grants Program</a:t>
            </a:r>
          </a:p>
          <a:p>
            <a:r>
              <a:rPr lang="en-US" sz="2200" dirty="0"/>
              <a:t>$50,000 over one year</a:t>
            </a:r>
          </a:p>
          <a:p>
            <a:r>
              <a:rPr lang="en-US" sz="2200" dirty="0"/>
              <a:t>Purpose: </a:t>
            </a:r>
          </a:p>
          <a:p>
            <a:pPr lvl="1"/>
            <a:r>
              <a:rPr lang="en-US" sz="2200" dirty="0"/>
              <a:t>Designed to fill research needs identified by the AAO-HNSF clinical practice guideline panels. </a:t>
            </a:r>
          </a:p>
          <a:p>
            <a:pPr lvl="1"/>
            <a:r>
              <a:rPr lang="en-US" sz="2200" dirty="0"/>
              <a:t>Support the career development of investigators who have made a commitment to focus their research endeavors on patient-oriented research. </a:t>
            </a:r>
          </a:p>
          <a:p>
            <a:r>
              <a:rPr lang="en-US" sz="2200" dirty="0"/>
              <a:t>If you are interested in applying for an AAO-HNSF Maureen </a:t>
            </a:r>
            <a:r>
              <a:rPr lang="en-US" sz="2200" dirty="0" err="1"/>
              <a:t>Hannley</a:t>
            </a:r>
            <a:r>
              <a:rPr lang="en-US" sz="2200" dirty="0"/>
              <a:t> Research Grant, visit </a:t>
            </a:r>
            <a:r>
              <a:rPr lang="en-US" sz="2200" dirty="0">
                <a:hlinkClick r:id="rId2"/>
              </a:rPr>
              <a:t>www.entnet.org/core</a:t>
            </a:r>
            <a:r>
              <a:rPr lang="en-US" sz="2200" dirty="0"/>
              <a:t> </a:t>
            </a:r>
          </a:p>
        </p:txBody>
      </p:sp>
    </p:spTree>
    <p:extLst>
      <p:ext uri="{BB962C8B-B14F-4D97-AF65-F5344CB8AC3E}">
        <p14:creationId xmlns:p14="http://schemas.microsoft.com/office/powerpoint/2010/main" val="2112098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B50B-6DDF-45C6-9344-9BC819093B7C}"/>
              </a:ext>
            </a:extLst>
          </p:cNvPr>
          <p:cNvSpPr>
            <a:spLocks noGrp="1"/>
          </p:cNvSpPr>
          <p:nvPr>
            <p:ph type="title"/>
          </p:nvPr>
        </p:nvSpPr>
        <p:spPr/>
        <p:txBody>
          <a:bodyPr/>
          <a:lstStyle/>
          <a:p>
            <a:r>
              <a:rPr lang="en-US" b="1" dirty="0"/>
              <a:t>References from CPG  </a:t>
            </a:r>
          </a:p>
        </p:txBody>
      </p:sp>
      <p:sp>
        <p:nvSpPr>
          <p:cNvPr id="3" name="Content Placeholder 2">
            <a:extLst>
              <a:ext uri="{FF2B5EF4-FFF2-40B4-BE49-F238E27FC236}">
                <a16:creationId xmlns:a16="http://schemas.microsoft.com/office/drawing/2014/main" id="{0EC4313E-6227-4BE0-A16D-5905A36C0255}"/>
              </a:ext>
            </a:extLst>
          </p:cNvPr>
          <p:cNvSpPr>
            <a:spLocks noGrp="1"/>
          </p:cNvSpPr>
          <p:nvPr>
            <p:ph idx="1"/>
          </p:nvPr>
        </p:nvSpPr>
        <p:spPr>
          <a:xfrm>
            <a:off x="695325" y="1311275"/>
            <a:ext cx="10515600" cy="3956610"/>
          </a:xfrm>
        </p:spPr>
        <p:txBody>
          <a:bodyPr>
            <a:normAutofit fontScale="25000" lnSpcReduction="20000"/>
          </a:bodyPr>
          <a:lstStyle/>
          <a:p>
            <a:r>
              <a:rPr lang="en-US" sz="4000" dirty="0"/>
              <a:t>18. Dowell D, </a:t>
            </a:r>
            <a:r>
              <a:rPr lang="en-US" sz="4000" dirty="0" err="1"/>
              <a:t>Haegerich</a:t>
            </a:r>
            <a:r>
              <a:rPr lang="en-US" sz="4000" dirty="0"/>
              <a:t> TM, Chou R. CDC Guideline for Prescribing Opioids for Chronic Pain--United States, 2016. </a:t>
            </a:r>
            <a:r>
              <a:rPr lang="en-US" sz="4000" i="1" dirty="0"/>
              <a:t>JAMA. </a:t>
            </a:r>
            <a:r>
              <a:rPr lang="en-US" sz="4000" dirty="0"/>
              <a:t>2016;315(15):1624-1645.</a:t>
            </a:r>
          </a:p>
          <a:p>
            <a:r>
              <a:rPr lang="en-US" sz="4000" dirty="0"/>
              <a:t>19. Reinhart M, </a:t>
            </a:r>
            <a:r>
              <a:rPr lang="en-US" sz="4000" dirty="0" err="1"/>
              <a:t>Scarpati</a:t>
            </a:r>
            <a:r>
              <a:rPr lang="en-US" sz="4000" dirty="0"/>
              <a:t> LM, </a:t>
            </a:r>
            <a:r>
              <a:rPr lang="en-US" sz="4000" dirty="0" err="1"/>
              <a:t>Kirson</a:t>
            </a:r>
            <a:r>
              <a:rPr lang="en-US" sz="4000" dirty="0"/>
              <a:t> NY, Patton C, Shak N, </a:t>
            </a:r>
            <a:r>
              <a:rPr lang="en-US" sz="4000" dirty="0" err="1"/>
              <a:t>Erensen</a:t>
            </a:r>
            <a:r>
              <a:rPr lang="en-US" sz="4000" dirty="0"/>
              <a:t> JG. The Economic Burden of Abuse of Prescription Opioids: A Systematic Literature Review from 2012 to 2017. </a:t>
            </a:r>
            <a:r>
              <a:rPr lang="en-US" sz="4000" i="1" dirty="0"/>
              <a:t>Appl Health Econ Health Policy. </a:t>
            </a:r>
            <a:r>
              <a:rPr lang="en-US" sz="4000" dirty="0"/>
              <a:t>2018;16(5):609-632.</a:t>
            </a:r>
          </a:p>
          <a:p>
            <a:r>
              <a:rPr lang="en-US" sz="4000" dirty="0"/>
              <a:t>20. </a:t>
            </a:r>
            <a:r>
              <a:rPr lang="en-US" sz="4000" dirty="0" err="1"/>
              <a:t>Kaplovitch</a:t>
            </a:r>
            <a:r>
              <a:rPr lang="en-US" sz="4000" dirty="0"/>
              <a:t> E, Gomes T, Camacho X, </a:t>
            </a:r>
            <a:r>
              <a:rPr lang="en-US" sz="4000" dirty="0" err="1"/>
              <a:t>Dhalla</a:t>
            </a:r>
            <a:r>
              <a:rPr lang="en-US" sz="4000" dirty="0"/>
              <a:t> IA, Mamdani MM, </a:t>
            </a:r>
            <a:r>
              <a:rPr lang="en-US" sz="4000" dirty="0" err="1"/>
              <a:t>Juurlink</a:t>
            </a:r>
            <a:r>
              <a:rPr lang="en-US" sz="4000" dirty="0"/>
              <a:t> DN. Sex Differences in Dose Escalation and Overdose Death during Chronic Opioid Therapy: A Population-Based Cohort Study. </a:t>
            </a:r>
            <a:r>
              <a:rPr lang="en-US" sz="4000" i="1" dirty="0" err="1"/>
              <a:t>PLoS</a:t>
            </a:r>
            <a:r>
              <a:rPr lang="en-US" sz="4000" i="1" dirty="0"/>
              <a:t> One. </a:t>
            </a:r>
            <a:r>
              <a:rPr lang="en-US" sz="4000" dirty="0"/>
              <a:t>2015;10(8):e0134550.</a:t>
            </a:r>
          </a:p>
          <a:p>
            <a:r>
              <a:rPr lang="en-US" sz="4000" dirty="0"/>
              <a:t>21. Washington State Agency Medical Directors' Group. AMDG 2015 Interagency Guideline on Prescribing Opioids for Pain. </a:t>
            </a:r>
            <a:r>
              <a:rPr lang="en-US" sz="4000" u="sng" dirty="0">
                <a:hlinkClick r:id="rId2"/>
              </a:rPr>
              <a:t>http://www.agencymeddirectors.wa.gov/guidelines.asp</a:t>
            </a:r>
            <a:r>
              <a:rPr lang="en-US" sz="4000" dirty="0"/>
              <a:t>. Published 2015. Accessed November 14, 2019.</a:t>
            </a:r>
          </a:p>
          <a:p>
            <a:r>
              <a:rPr lang="en-US" sz="4000" dirty="0"/>
              <a:t>6. </a:t>
            </a:r>
            <a:r>
              <a:rPr lang="en-US" sz="4000" dirty="0" err="1"/>
              <a:t>Svider</a:t>
            </a:r>
            <a:r>
              <a:rPr lang="en-US" sz="4000" dirty="0"/>
              <a:t> PF, </a:t>
            </a:r>
            <a:r>
              <a:rPr lang="en-US" sz="4000" dirty="0" err="1"/>
              <a:t>Arianpour</a:t>
            </a:r>
            <a:r>
              <a:rPr lang="en-US" sz="4000" dirty="0"/>
              <a:t> K, Guo E, et al. Opioid prescribing patterns among otolaryngologists: Crucial insights among the </a:t>
            </a:r>
            <a:r>
              <a:rPr lang="en-US" sz="4000" dirty="0" err="1"/>
              <a:t>medicare</a:t>
            </a:r>
            <a:r>
              <a:rPr lang="en-US" sz="4000" dirty="0"/>
              <a:t> population. </a:t>
            </a:r>
            <a:r>
              <a:rPr lang="en-US" sz="4000" i="1" dirty="0"/>
              <a:t>Laryngoscope. </a:t>
            </a:r>
            <a:r>
              <a:rPr lang="en-US" sz="4000" dirty="0"/>
              <a:t>2018;128(7):1576-1581.</a:t>
            </a:r>
          </a:p>
          <a:p>
            <a:r>
              <a:rPr lang="en-US" sz="4000" dirty="0"/>
              <a:t>7. Khalid SI, Kelly R, Khalid R, et al. The opioid prescribing practices of surgeons: A comprehensive review of the 2015 claims to Medicare Part D. </a:t>
            </a:r>
            <a:r>
              <a:rPr lang="en-US" sz="4000" i="1" dirty="0"/>
              <a:t>Surgery Open Science. </a:t>
            </a:r>
            <a:r>
              <a:rPr lang="en-US" sz="4000" dirty="0"/>
              <a:t>2020;2(2):96-100.</a:t>
            </a:r>
          </a:p>
          <a:p>
            <a:r>
              <a:rPr lang="en-US" sz="4000" dirty="0"/>
              <a:t>9. </a:t>
            </a:r>
            <a:r>
              <a:rPr lang="en-US" sz="4000" dirty="0" err="1"/>
              <a:t>Alam</a:t>
            </a:r>
            <a:r>
              <a:rPr lang="en-US" sz="4000" dirty="0"/>
              <a:t> A, Gomes T, Zheng H, Mamdani MM, </a:t>
            </a:r>
            <a:r>
              <a:rPr lang="en-US" sz="4000" dirty="0" err="1"/>
              <a:t>Juurlink</a:t>
            </a:r>
            <a:r>
              <a:rPr lang="en-US" sz="4000" dirty="0"/>
              <a:t> DN, Bell CM. Long-term analgesic use after low-risk surgery: a retrospective cohort study. </a:t>
            </a:r>
            <a:r>
              <a:rPr lang="en-US" sz="4000" i="1" dirty="0"/>
              <a:t>Arch Intern Med. </a:t>
            </a:r>
            <a:r>
              <a:rPr lang="en-US" sz="4000" dirty="0"/>
              <a:t>2012;172(5):425-430.</a:t>
            </a:r>
          </a:p>
          <a:p>
            <a:r>
              <a:rPr lang="en-US" sz="4000" dirty="0"/>
              <a:t>10. Center for Behavioral Health Statistics and Quality. Results from the 2014 National Survey on Drug Use and Health. Substance Abuse and Mental Health Services Administration (SAMHSA), US Department of Health and Human Services. </a:t>
            </a:r>
            <a:r>
              <a:rPr lang="en-US" sz="4000" u="sng" dirty="0">
                <a:hlinkClick r:id="rId3"/>
              </a:rPr>
              <a:t>https://www.samhsa.gov/data/sites/default/files/NSDUH-DetTabs2014/NSDUH-DetTabs2014.pdf</a:t>
            </a:r>
            <a:r>
              <a:rPr lang="en-US" sz="4000" dirty="0"/>
              <a:t>. Published 2014. Accessed December 8, 2019.</a:t>
            </a:r>
          </a:p>
          <a:p>
            <a:r>
              <a:rPr lang="en-US" sz="4000" dirty="0"/>
              <a:t>23. Centers for Disease Control and Prevention. </a:t>
            </a:r>
            <a:r>
              <a:rPr lang="en-US" sz="4000" i="1" dirty="0"/>
              <a:t>2018 Annual Surveillance Report of Drug-Related Risks and Outcomes — United States.</a:t>
            </a:r>
            <a:r>
              <a:rPr lang="en-US" sz="4000" dirty="0"/>
              <a:t> U.S. Department of Health and Human Services;2018.</a:t>
            </a:r>
          </a:p>
          <a:p>
            <a:r>
              <a:rPr lang="en-US" sz="4000" dirty="0"/>
              <a:t>28. Centers for Disease Control and Prevention. Wide-ranging online data for epidemiologic research (WONDER). In:2020.</a:t>
            </a:r>
          </a:p>
          <a:p>
            <a:r>
              <a:rPr lang="en-US" sz="4000" dirty="0"/>
              <a:t>29. Centers for Disease Control and Prevention. </a:t>
            </a:r>
            <a:r>
              <a:rPr lang="en-US" sz="4000" i="1" dirty="0"/>
              <a:t>Multiple Cause of Death 1999-2017 </a:t>
            </a:r>
            <a:r>
              <a:rPr lang="en-US" sz="4000" dirty="0"/>
              <a:t>2018.</a:t>
            </a:r>
          </a:p>
          <a:p>
            <a:r>
              <a:rPr lang="en-US" sz="4000" dirty="0"/>
              <a:t>36. Florence CS, Zhou C, Luo F, Xu L. The Economic Burden of Prescription Opioid Overdose, Abuse, and Dependence in the United States, 2013. </a:t>
            </a:r>
            <a:r>
              <a:rPr lang="en-US" sz="4000" i="1" dirty="0"/>
              <a:t>Med Care. </a:t>
            </a:r>
            <a:r>
              <a:rPr lang="en-US" sz="4000" dirty="0"/>
              <a:t>2016;54(10):901-906.</a:t>
            </a:r>
          </a:p>
          <a:p>
            <a:r>
              <a:rPr lang="en-US" sz="4000" dirty="0"/>
              <a:t>37. </a:t>
            </a:r>
            <a:r>
              <a:rPr lang="en-US" sz="4000" dirty="0" err="1"/>
              <a:t>Altarum</a:t>
            </a:r>
            <a:r>
              <a:rPr lang="en-US" sz="4000" dirty="0"/>
              <a:t>. Economic Toll of Opioid Crisis in U.S. Exceeded $1 Trillion Since 2001. </a:t>
            </a:r>
            <a:r>
              <a:rPr lang="en-US" sz="4000" u="sng" dirty="0">
                <a:hlinkClick r:id="rId4"/>
              </a:rPr>
              <a:t>https://altarum.org/news/economic-toll-opioid-crisis-us-exceeded-1-trillion-2001</a:t>
            </a:r>
            <a:r>
              <a:rPr lang="en-US" sz="4000" dirty="0"/>
              <a:t>. Published 2018. Accessed August 5, 2020.</a:t>
            </a:r>
          </a:p>
          <a:p>
            <a:r>
              <a:rPr lang="en-US" sz="4000" dirty="0"/>
              <a:t>38. </a:t>
            </a:r>
            <a:r>
              <a:rPr lang="en-US" sz="4000" dirty="0" err="1"/>
              <a:t>Kirson</a:t>
            </a:r>
            <a:r>
              <a:rPr lang="en-US" sz="4000" dirty="0"/>
              <a:t> NY, </a:t>
            </a:r>
            <a:r>
              <a:rPr lang="en-US" sz="4000" dirty="0" err="1"/>
              <a:t>Scarpati</a:t>
            </a:r>
            <a:r>
              <a:rPr lang="en-US" sz="4000" dirty="0"/>
              <a:t> LM, Enloe CJ, </a:t>
            </a:r>
            <a:r>
              <a:rPr lang="en-US" sz="4000" dirty="0" err="1"/>
              <a:t>Dincer</a:t>
            </a:r>
            <a:r>
              <a:rPr lang="en-US" sz="4000" dirty="0"/>
              <a:t> AP, Birnbaum HG, Mayne TJ. The Economic Burden of Opioid Abuse: Updated Findings. </a:t>
            </a:r>
            <a:r>
              <a:rPr lang="en-US" sz="4000" i="1" dirty="0"/>
              <a:t>J </a:t>
            </a:r>
            <a:r>
              <a:rPr lang="en-US" sz="4000" i="1" dirty="0" err="1"/>
              <a:t>Manag</a:t>
            </a:r>
            <a:r>
              <a:rPr lang="en-US" sz="4000" i="1" dirty="0"/>
              <a:t> Care Spec Pharm. </a:t>
            </a:r>
            <a:r>
              <a:rPr lang="en-US" sz="4000" dirty="0"/>
              <a:t>2017;23(4):427-445.</a:t>
            </a:r>
          </a:p>
          <a:p>
            <a:endParaRPr lang="en-US" dirty="0"/>
          </a:p>
          <a:p>
            <a:endParaRPr lang="en-US" dirty="0"/>
          </a:p>
          <a:p>
            <a:endParaRPr lang="en-US" dirty="0"/>
          </a:p>
        </p:txBody>
      </p:sp>
    </p:spTree>
    <p:extLst>
      <p:ext uri="{BB962C8B-B14F-4D97-AF65-F5344CB8AC3E}">
        <p14:creationId xmlns:p14="http://schemas.microsoft.com/office/powerpoint/2010/main" val="3252260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A0C0B-F31F-4ABE-8A8F-A8F262BA2749}"/>
              </a:ext>
            </a:extLst>
          </p:cNvPr>
          <p:cNvSpPr>
            <a:spLocks noGrp="1"/>
          </p:cNvSpPr>
          <p:nvPr>
            <p:ph idx="1"/>
          </p:nvPr>
        </p:nvSpPr>
        <p:spPr/>
        <p:txBody>
          <a:bodyPr>
            <a:normAutofit/>
          </a:bodyPr>
          <a:lstStyle/>
          <a:p>
            <a:pPr marL="0" indent="0" algn="ctr">
              <a:buNone/>
            </a:pPr>
            <a:r>
              <a:rPr lang="en-US" sz="3200" b="1" dirty="0"/>
              <a:t>For more information and additional resources, visit </a:t>
            </a:r>
            <a:r>
              <a:rPr lang="en-US" sz="3200" b="1" dirty="0">
                <a:hlinkClick r:id="rId2"/>
              </a:rPr>
              <a:t>www.entnet.org/opioidscpg</a:t>
            </a:r>
            <a:r>
              <a:rPr lang="en-US" sz="3200" b="1" dirty="0"/>
              <a:t> </a:t>
            </a:r>
          </a:p>
        </p:txBody>
      </p:sp>
    </p:spTree>
    <p:extLst>
      <p:ext uri="{BB962C8B-B14F-4D97-AF65-F5344CB8AC3E}">
        <p14:creationId xmlns:p14="http://schemas.microsoft.com/office/powerpoint/2010/main" val="363492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Clinical Practice Guidelines (CPG) Goals</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lstStyle/>
          <a:p>
            <a:r>
              <a:rPr lang="en-US" dirty="0"/>
              <a:t>Focus on </a:t>
            </a:r>
            <a:r>
              <a:rPr lang="en-US" b="1" dirty="0"/>
              <a:t>quality improvement </a:t>
            </a:r>
            <a:r>
              <a:rPr lang="en-US" dirty="0"/>
              <a:t>opportunities</a:t>
            </a:r>
          </a:p>
          <a:p>
            <a:r>
              <a:rPr lang="en-US" dirty="0"/>
              <a:t>Define </a:t>
            </a:r>
            <a:r>
              <a:rPr lang="en-US" b="1" dirty="0"/>
              <a:t>actionable recommendations </a:t>
            </a:r>
            <a:r>
              <a:rPr lang="en-US" dirty="0"/>
              <a:t>for clinicians regardless of discipline to improve care</a:t>
            </a:r>
          </a:p>
          <a:p>
            <a:r>
              <a:rPr lang="en-US" dirty="0"/>
              <a:t>The guideline is </a:t>
            </a:r>
            <a:r>
              <a:rPr lang="en-US" b="1" dirty="0"/>
              <a:t>not</a:t>
            </a:r>
            <a:r>
              <a:rPr lang="en-US" dirty="0"/>
              <a:t> intended to be </a:t>
            </a:r>
            <a:r>
              <a:rPr lang="en-US" b="1" dirty="0"/>
              <a:t>comprehensive</a:t>
            </a:r>
          </a:p>
          <a:p>
            <a:r>
              <a:rPr lang="en-US" dirty="0"/>
              <a:t>The guideline is </a:t>
            </a:r>
            <a:r>
              <a:rPr lang="en-US" b="1" dirty="0"/>
              <a:t>not intended to limit or restrict care </a:t>
            </a:r>
            <a:r>
              <a:rPr lang="en-US" dirty="0"/>
              <a:t>provided by clinicians to individual patients </a:t>
            </a:r>
          </a:p>
          <a:p>
            <a:endParaRPr lang="en-US" dirty="0"/>
          </a:p>
        </p:txBody>
      </p:sp>
      <p:pic>
        <p:nvPicPr>
          <p:cNvPr id="4" name="Picture 2">
            <a:extLst>
              <a:ext uri="{FF2B5EF4-FFF2-40B4-BE49-F238E27FC236}">
                <a16:creationId xmlns:a16="http://schemas.microsoft.com/office/drawing/2014/main" id="{8EFD6FDE-474E-49F9-8D71-91E13EBC1A0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570838" y="466639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0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01F6-DA63-4DB0-AE51-3CBA0A174C97}"/>
              </a:ext>
            </a:extLst>
          </p:cNvPr>
          <p:cNvSpPr>
            <a:spLocks noGrp="1"/>
          </p:cNvSpPr>
          <p:nvPr>
            <p:ph type="title"/>
          </p:nvPr>
        </p:nvSpPr>
        <p:spPr/>
        <p:txBody>
          <a:bodyPr/>
          <a:lstStyle/>
          <a:p>
            <a:r>
              <a:rPr lang="en-US" b="1" dirty="0"/>
              <a:t>Opioids: Healthcare Burden</a:t>
            </a:r>
          </a:p>
        </p:txBody>
      </p:sp>
      <p:sp>
        <p:nvSpPr>
          <p:cNvPr id="3" name="Content Placeholder 2">
            <a:extLst>
              <a:ext uri="{FF2B5EF4-FFF2-40B4-BE49-F238E27FC236}">
                <a16:creationId xmlns:a16="http://schemas.microsoft.com/office/drawing/2014/main" id="{1D058041-8C9A-4281-9E86-8EF50EE844A5}"/>
              </a:ext>
            </a:extLst>
          </p:cNvPr>
          <p:cNvSpPr>
            <a:spLocks noGrp="1"/>
          </p:cNvSpPr>
          <p:nvPr>
            <p:ph idx="1"/>
          </p:nvPr>
        </p:nvSpPr>
        <p:spPr/>
        <p:txBody>
          <a:bodyPr>
            <a:normAutofit lnSpcReduction="10000"/>
          </a:bodyPr>
          <a:lstStyle/>
          <a:p>
            <a:r>
              <a:rPr lang="en-US" dirty="0"/>
              <a:t>The epidemic of opioid misuse, abuse, and overdose in the United States has overwhelmed resources available for treating substance abuse (Dowell et al. 2016) and has led to lost productivity, increased health care costs, and significant mortality.(Reinhart et al. 2018) </a:t>
            </a:r>
          </a:p>
          <a:p>
            <a:r>
              <a:rPr lang="en-US" dirty="0"/>
              <a:t>In addition to recreational drug abuse and opioid use for chronic pain, inappropriate opioid prescribing practices for acute surgical pain has also contributed to OUD, opioid diversion, and the opioid epidemic.(</a:t>
            </a:r>
            <a:r>
              <a:rPr lang="en-US" dirty="0" err="1"/>
              <a:t>Kaplovitch</a:t>
            </a:r>
            <a:r>
              <a:rPr lang="en-US" dirty="0"/>
              <a:t> et al 2015) (Washington State Agency Medical Directors’ Group 2015) </a:t>
            </a:r>
          </a:p>
        </p:txBody>
      </p:sp>
    </p:spTree>
    <p:extLst>
      <p:ext uri="{BB962C8B-B14F-4D97-AF65-F5344CB8AC3E}">
        <p14:creationId xmlns:p14="http://schemas.microsoft.com/office/powerpoint/2010/main" val="421998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Opioids: Healthcare Burden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normAutofit fontScale="77500" lnSpcReduction="20000"/>
          </a:bodyPr>
          <a:lstStyle/>
          <a:p>
            <a:r>
              <a:rPr lang="en-US" dirty="0"/>
              <a:t>Otolaryngologists wrote nearly 1 million days’ worth of opioids to Medicare beneficiaries in 2015. (</a:t>
            </a:r>
            <a:r>
              <a:rPr lang="en-US" dirty="0" err="1"/>
              <a:t>Svider</a:t>
            </a:r>
            <a:r>
              <a:rPr lang="en-US" dirty="0"/>
              <a:t> et al. 2018) (Khalid et al. 2020)</a:t>
            </a:r>
          </a:p>
          <a:p>
            <a:r>
              <a:rPr lang="en-US" dirty="0"/>
              <a:t>Reported rates of misuse range from 21%  to 29% and addiction ranges from 8% to 12% in chronic pain patients. </a:t>
            </a:r>
          </a:p>
          <a:p>
            <a:r>
              <a:rPr lang="en-US" dirty="0"/>
              <a:t>Nearly 10% of opioid-naive patients who were prescribed opioids for low-pain short stay surgery were shown to continue use of opioids after one year.(</a:t>
            </a:r>
            <a:r>
              <a:rPr lang="en-US" dirty="0" err="1"/>
              <a:t>Alam</a:t>
            </a:r>
            <a:r>
              <a:rPr lang="en-US" dirty="0"/>
              <a:t> et al. 2012)   </a:t>
            </a:r>
          </a:p>
          <a:p>
            <a:r>
              <a:rPr lang="en-US" dirty="0"/>
              <a:t>According to National Survey on Drug Use and Health data, over 6 million individuals aged 12 years or older misuse prescription pain relievers in a given year, representing over 4 % of the population.(Center for Behavioral Health Statistics and Quality 2014) </a:t>
            </a:r>
          </a:p>
          <a:p>
            <a:r>
              <a:rPr lang="en-US" dirty="0"/>
              <a:t>The prevalence of prescription opioid misuse was surveyed at 3.6% (11.5 million persons) of the US population in 2018.(</a:t>
            </a:r>
            <a:r>
              <a:rPr lang="en-US" i="1" dirty="0"/>
              <a:t>2018 Annual Surveillance Report of Drug-Related Risks and Outcomes — United States</a:t>
            </a:r>
            <a:r>
              <a:rPr lang="en-US" dirty="0"/>
              <a:t> 2018)</a:t>
            </a:r>
            <a:endParaRPr lang="en-US" baseline="30000" dirty="0"/>
          </a:p>
          <a:p>
            <a:endParaRPr lang="en-US" dirty="0"/>
          </a:p>
          <a:p>
            <a:endParaRPr lang="en-US" dirty="0"/>
          </a:p>
          <a:p>
            <a:endParaRPr lang="en-US" dirty="0"/>
          </a:p>
        </p:txBody>
      </p:sp>
    </p:spTree>
    <p:extLst>
      <p:ext uri="{BB962C8B-B14F-4D97-AF65-F5344CB8AC3E}">
        <p14:creationId xmlns:p14="http://schemas.microsoft.com/office/powerpoint/2010/main" val="308737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39C0-2FF1-4772-954B-93931FD2692E}"/>
              </a:ext>
            </a:extLst>
          </p:cNvPr>
          <p:cNvSpPr>
            <a:spLocks noGrp="1"/>
          </p:cNvSpPr>
          <p:nvPr>
            <p:ph type="title"/>
          </p:nvPr>
        </p:nvSpPr>
        <p:spPr/>
        <p:txBody>
          <a:bodyPr/>
          <a:lstStyle/>
          <a:p>
            <a:r>
              <a:rPr lang="en-US" b="1" dirty="0"/>
              <a:t>Opioids: Healthcare Burden</a:t>
            </a:r>
          </a:p>
        </p:txBody>
      </p:sp>
      <p:sp>
        <p:nvSpPr>
          <p:cNvPr id="3" name="Content Placeholder 2">
            <a:extLst>
              <a:ext uri="{FF2B5EF4-FFF2-40B4-BE49-F238E27FC236}">
                <a16:creationId xmlns:a16="http://schemas.microsoft.com/office/drawing/2014/main" id="{9C5A06B0-2E9D-4CF5-AC40-224156FD15F3}"/>
              </a:ext>
            </a:extLst>
          </p:cNvPr>
          <p:cNvSpPr>
            <a:spLocks noGrp="1"/>
          </p:cNvSpPr>
          <p:nvPr>
            <p:ph idx="1"/>
          </p:nvPr>
        </p:nvSpPr>
        <p:spPr/>
        <p:txBody>
          <a:bodyPr>
            <a:normAutofit fontScale="85000" lnSpcReduction="10000"/>
          </a:bodyPr>
          <a:lstStyle/>
          <a:p>
            <a:r>
              <a:rPr lang="en-US" dirty="0"/>
              <a:t>The overall rate of death attributed to drug overdose in 2018 was 20.7 per 100,000 persons, with 46,802 overdose deaths from opioids overall. (Wide-ranging online data for epidemiologic research (WONDER)) </a:t>
            </a:r>
          </a:p>
          <a:p>
            <a:r>
              <a:rPr lang="en-US" dirty="0"/>
              <a:t>Synthetic opioids other than methadone, primarily involving illicitly manufactured fentanyl, accounted for the most deaths (more than 31,000 deaths). Prescription opioids were the second leading cause, followed by heroin as the third leading cause amongst all opioid drug overdose deaths. (</a:t>
            </a:r>
            <a:r>
              <a:rPr lang="en-US" i="1" dirty="0"/>
              <a:t>2018 Annual Surveillance Report of Drug-Related Risks and Outcomes — United States</a:t>
            </a:r>
            <a:r>
              <a:rPr lang="en-US" dirty="0"/>
              <a:t> 2018)</a:t>
            </a:r>
          </a:p>
          <a:p>
            <a:r>
              <a:rPr lang="en-US" dirty="0"/>
              <a:t>There were 613,293 persons reported to have died from unintentional or undetermined drug overdose between 1999 and 2017 per the CDC WONDER database. (</a:t>
            </a:r>
            <a:r>
              <a:rPr lang="en-US" i="1" dirty="0"/>
              <a:t>Multiple Cause of Death 1999-2017 </a:t>
            </a:r>
            <a:r>
              <a:rPr lang="en-US" dirty="0"/>
              <a:t>2018) </a:t>
            </a:r>
            <a:endParaRPr lang="en-US" baseline="30000" dirty="0"/>
          </a:p>
          <a:p>
            <a:endParaRPr lang="en-US" dirty="0"/>
          </a:p>
          <a:p>
            <a:endParaRPr lang="en-US" dirty="0"/>
          </a:p>
        </p:txBody>
      </p:sp>
    </p:spTree>
    <p:extLst>
      <p:ext uri="{BB962C8B-B14F-4D97-AF65-F5344CB8AC3E}">
        <p14:creationId xmlns:p14="http://schemas.microsoft.com/office/powerpoint/2010/main" val="287998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71EB-4385-4277-8ACE-CC455F8B385B}"/>
              </a:ext>
            </a:extLst>
          </p:cNvPr>
          <p:cNvSpPr>
            <a:spLocks noGrp="1"/>
          </p:cNvSpPr>
          <p:nvPr>
            <p:ph type="title"/>
          </p:nvPr>
        </p:nvSpPr>
        <p:spPr/>
        <p:txBody>
          <a:bodyPr/>
          <a:lstStyle/>
          <a:p>
            <a:r>
              <a:rPr lang="en-US" b="1" dirty="0"/>
              <a:t>Opioids: Healthcare Burden</a:t>
            </a:r>
          </a:p>
        </p:txBody>
      </p:sp>
      <p:sp>
        <p:nvSpPr>
          <p:cNvPr id="3" name="Content Placeholder 2">
            <a:extLst>
              <a:ext uri="{FF2B5EF4-FFF2-40B4-BE49-F238E27FC236}">
                <a16:creationId xmlns:a16="http://schemas.microsoft.com/office/drawing/2014/main" id="{148E563D-223D-40E3-BE1E-0F2A61DCE8B0}"/>
              </a:ext>
            </a:extLst>
          </p:cNvPr>
          <p:cNvSpPr>
            <a:spLocks noGrp="1"/>
          </p:cNvSpPr>
          <p:nvPr>
            <p:ph idx="1"/>
          </p:nvPr>
        </p:nvSpPr>
        <p:spPr/>
        <p:txBody>
          <a:bodyPr>
            <a:normAutofit lnSpcReduction="10000"/>
          </a:bodyPr>
          <a:lstStyle/>
          <a:p>
            <a:r>
              <a:rPr lang="en-US" dirty="0"/>
              <a:t>Over the years, despite the number of prescriptions decreasing, the annual cost of the opioid crisis has continued to increase from $29.1 billion in 2001 to $78.5 billion in 2013 and an estimated $115 billion in 2017.(Florence et al. 2016) (</a:t>
            </a:r>
            <a:r>
              <a:rPr lang="en-US" dirty="0" err="1"/>
              <a:t>Altarum</a:t>
            </a:r>
            <a:r>
              <a:rPr lang="en-US" dirty="0"/>
              <a:t> 2018) </a:t>
            </a:r>
          </a:p>
          <a:p>
            <a:r>
              <a:rPr lang="en-US" dirty="0" err="1"/>
              <a:t>Kirson</a:t>
            </a:r>
            <a:r>
              <a:rPr lang="en-US" dirty="0"/>
              <a:t> et al compared 9,342 matched pairs of patients with opioid abuse, overdose, or dependence with non-abusers and calculated an increase of direct medical costs in the opioid abuse patients of $14,810 per patient per year (2012-2015). (</a:t>
            </a:r>
            <a:r>
              <a:rPr lang="en-US" dirty="0" err="1"/>
              <a:t>Kirson</a:t>
            </a:r>
            <a:r>
              <a:rPr lang="en-US" dirty="0"/>
              <a:t> et al. 2017)</a:t>
            </a:r>
          </a:p>
        </p:txBody>
      </p:sp>
    </p:spTree>
    <p:extLst>
      <p:ext uri="{BB962C8B-B14F-4D97-AF65-F5344CB8AC3E}">
        <p14:creationId xmlns:p14="http://schemas.microsoft.com/office/powerpoint/2010/main" val="1891056783"/>
      </p:ext>
    </p:extLst>
  </p:cSld>
  <p:clrMapOvr>
    <a:masterClrMapping/>
  </p:clrMapOvr>
</p:sld>
</file>

<file path=ppt/theme/theme1.xml><?xml version="1.0" encoding="utf-8"?>
<a:theme xmlns:a="http://schemas.openxmlformats.org/drawingml/2006/main" name="Theme3 Foundation Slides">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Foundation Slides" id="{B3BF0BAB-DFAE-4A1C-AD5B-F56B5C14C76C}" vid="{9A85F955-031C-4FB1-8B8F-7485AEF9404D}"/>
    </a:ext>
  </a:extLst>
</a:theme>
</file>

<file path=ppt/theme/theme10.xml><?xml version="1.0" encoding="utf-8"?>
<a:theme xmlns:a="http://schemas.openxmlformats.org/drawingml/2006/main" name="1_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61CC243E-97C7-4A3D-A6E2-A66D5C435D33}"/>
    </a:ext>
  </a:extLst>
</a:theme>
</file>

<file path=ppt/theme/theme11.xml><?xml version="1.0" encoding="utf-8"?>
<a:theme xmlns:a="http://schemas.openxmlformats.org/drawingml/2006/main" name="1_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706882A-4A51-45F5-B35A-2B4390F5AD9B}"/>
    </a:ext>
  </a:extLst>
</a:theme>
</file>

<file path=ppt/theme/theme12.xml><?xml version="1.0" encoding="utf-8"?>
<a:theme xmlns:a="http://schemas.openxmlformats.org/drawingml/2006/main" name="1_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B7EC23CD-5CD1-4B5A-8607-DFB209AB6282}"/>
    </a:ext>
  </a:extLst>
</a:theme>
</file>

<file path=ppt/theme/theme13.xml><?xml version="1.0" encoding="utf-8"?>
<a:theme xmlns:a="http://schemas.openxmlformats.org/drawingml/2006/main" name="1_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9E99EA59-BF7C-43C6-A083-85544045E096}"/>
    </a:ext>
  </a:extLst>
</a:theme>
</file>

<file path=ppt/theme/theme14.xml><?xml version="1.0" encoding="utf-8"?>
<a:theme xmlns:a="http://schemas.openxmlformats.org/drawingml/2006/main" name="1_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2F556E3-244A-4D43-A3CB-3616057093B4}"/>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088DE44-86FA-4396-9F70-22010D42262B}"/>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61CC243E-97C7-4A3D-A6E2-A66D5C435D33}"/>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706882A-4A51-45F5-B35A-2B4390F5AD9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B7EC23CD-5CD1-4B5A-8607-DFB209AB6282}"/>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9E99EA59-BF7C-43C6-A083-85544045E096}"/>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2F556E3-244A-4D43-A3CB-3616057093B4}"/>
    </a:ext>
  </a:extLst>
</a:theme>
</file>

<file path=ppt/theme/theme8.xml><?xml version="1.0" encoding="utf-8"?>
<a:theme xmlns:a="http://schemas.openxmlformats.org/drawingml/2006/main" name="Theme2">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83E29E12-4099-4AD4-BDCB-F9F02753670D}" vid="{E221BC7D-C952-4DA6-A2A7-9C2394F23247}"/>
    </a:ext>
  </a:extLst>
</a:theme>
</file>

<file path=ppt/theme/theme9.xml><?xml version="1.0" encoding="utf-8"?>
<a:theme xmlns:a="http://schemas.openxmlformats.org/drawingml/2006/main" name="1_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088DE44-86FA-4396-9F70-22010D4226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ACD46651D1C948BFCDCE82F0ED1DEC" ma:contentTypeVersion="12" ma:contentTypeDescription="Create a new document." ma:contentTypeScope="" ma:versionID="d99311c6e10e8f6038c299f387bbada3">
  <xsd:schema xmlns:xsd="http://www.w3.org/2001/XMLSchema" xmlns:xs="http://www.w3.org/2001/XMLSchema" xmlns:p="http://schemas.microsoft.com/office/2006/metadata/properties" xmlns:ns2="51044fdd-e7d3-4d58-977c-87acf1bcd325" xmlns:ns3="3212ca26-40f1-4250-9f54-9799d23858c7" targetNamespace="http://schemas.microsoft.com/office/2006/metadata/properties" ma:root="true" ma:fieldsID="b80196eeee9316a99e5ccd76bca28633" ns2:_="" ns3:_="">
    <xsd:import namespace="51044fdd-e7d3-4d58-977c-87acf1bcd325"/>
    <xsd:import namespace="3212ca26-40f1-4250-9f54-9799d23858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44fdd-e7d3-4d58-977c-87acf1bcd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12ca26-40f1-4250-9f54-9799d2385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5970B6-CC93-46CD-AE3F-ED8C0E4F5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44fdd-e7d3-4d58-977c-87acf1bcd325"/>
    <ds:schemaRef ds:uri="3212ca26-40f1-4250-9f54-9799d238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9A93D-C017-4227-9776-8CD5D540B178}">
  <ds:schemaRefs>
    <ds:schemaRef ds:uri="http://schemas.microsoft.com/office/2006/metadata/properties"/>
    <ds:schemaRef ds:uri="http://schemas.microsoft.com/office/2006/documentManagement/types"/>
    <ds:schemaRef ds:uri="http://purl.org/dc/terms/"/>
    <ds:schemaRef ds:uri="3212ca26-40f1-4250-9f54-9799d23858c7"/>
    <ds:schemaRef ds:uri="http://purl.org/dc/elements/1.1/"/>
    <ds:schemaRef ds:uri="http://purl.org/dc/dcmitype/"/>
    <ds:schemaRef ds:uri="http://schemas.microsoft.com/office/infopath/2007/PartnerControls"/>
    <ds:schemaRef ds:uri="51044fdd-e7d3-4d58-977c-87acf1bcd325"/>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EDE1C3-9ED2-47B1-BA28-2D58A0A08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Theme3 Foundation Slides</Template>
  <TotalTime>1971</TotalTime>
  <Words>5673</Words>
  <Application>Microsoft Office PowerPoint</Application>
  <PresentationFormat>Widescreen</PresentationFormat>
  <Paragraphs>340</Paragraphs>
  <Slides>49</Slides>
  <Notes>0</Notes>
  <HiddenSlides>0</HiddenSlides>
  <MMClips>1</MMClips>
  <ScaleCrop>false</ScaleCrop>
  <HeadingPairs>
    <vt:vector size="6" baseType="variant">
      <vt:variant>
        <vt:lpstr>Fonts Used</vt:lpstr>
      </vt:variant>
      <vt:variant>
        <vt:i4>2</vt:i4>
      </vt:variant>
      <vt:variant>
        <vt:lpstr>Theme</vt:lpstr>
      </vt:variant>
      <vt:variant>
        <vt:i4>14</vt:i4>
      </vt:variant>
      <vt:variant>
        <vt:lpstr>Slide Titles</vt:lpstr>
      </vt:variant>
      <vt:variant>
        <vt:i4>49</vt:i4>
      </vt:variant>
    </vt:vector>
  </HeadingPairs>
  <TitlesOfParts>
    <vt:vector size="65" baseType="lpstr">
      <vt:lpstr>Arial</vt:lpstr>
      <vt:lpstr>Calibri</vt:lpstr>
      <vt:lpstr>Theme3 Foundation Slides</vt:lpstr>
      <vt:lpstr>ACADEMY: Top Bar</vt:lpstr>
      <vt:lpstr>ACADEMY: Simple</vt:lpstr>
      <vt:lpstr>FOUNDATION: Large Swirl</vt:lpstr>
      <vt:lpstr>FOUNDATION: Left Bar</vt:lpstr>
      <vt:lpstr>FOUNDATION: Top Bar</vt:lpstr>
      <vt:lpstr>FOUNDATION: Simple</vt:lpstr>
      <vt:lpstr>Theme2</vt:lpstr>
      <vt:lpstr>1_ACADEMY: Top Bar</vt:lpstr>
      <vt:lpstr>1_ACADEMY: Simple</vt:lpstr>
      <vt:lpstr>1_FOUNDATION: Large Swirl</vt:lpstr>
      <vt:lpstr>1_FOUNDATION: Left Bar</vt:lpstr>
      <vt:lpstr>1_FOUNDATION: Top Bar</vt:lpstr>
      <vt:lpstr>1_FOUNDATION: Simple</vt:lpstr>
      <vt:lpstr>AAO-HNSF Clinical Practice Guideline: Opioid Prescribing for Analgesia After Common Otolaryngology Operations </vt:lpstr>
      <vt:lpstr>Disclaimer</vt:lpstr>
      <vt:lpstr>AAO-HNSF Guideline Development Group</vt:lpstr>
      <vt:lpstr>Clinical Practice Guideline Development Manual: Third Edition Rosenfeld, Shiffman, and Robertson</vt:lpstr>
      <vt:lpstr>Clinical Practice Guidelines (CPG) Goals</vt:lpstr>
      <vt:lpstr>Opioids: Healthcare Burden</vt:lpstr>
      <vt:lpstr>Opioids: Healthcare Burden</vt:lpstr>
      <vt:lpstr>Opioids: Healthcare Burden</vt:lpstr>
      <vt:lpstr>Opioids: Healthcare Burden</vt:lpstr>
      <vt:lpstr>Purpose and Target Audience</vt:lpstr>
      <vt:lpstr>Literature Search</vt:lpstr>
      <vt:lpstr>Strength of Action Terms/Implied Levels of Obligation</vt:lpstr>
      <vt:lpstr>Opioids CPG: Action Statements</vt:lpstr>
      <vt:lpstr>STATEMENT 1. EXPECTED PAIN</vt:lpstr>
      <vt:lpstr>STATEMENT 1. EXPECTED PAIN</vt:lpstr>
      <vt:lpstr>STATEMENT 2. MODIFYING FACTORS</vt:lpstr>
      <vt:lpstr>STATEMENT 2. MODIFYING FACTORS</vt:lpstr>
      <vt:lpstr>STATEMENT 3A. RISK FACTORS FOR OPIOID USE DISORDER</vt:lpstr>
      <vt:lpstr>STATEMENT 3A. RISK FACTORS FOR OPIOID USE DISORDER</vt:lpstr>
      <vt:lpstr>STATEMENT 3B. PATIENTS AT RISK FOR OPIOID USE DISORDER</vt:lpstr>
      <vt:lpstr>STATEMENT 3B. PATIENTS AT RISK FOR OPIOID USE DISORDER</vt:lpstr>
      <vt:lpstr>STATEMENT 4. SHARED DECISION MAKING</vt:lpstr>
      <vt:lpstr>STATEMENT 4. SHARED DECISION MAKING</vt:lpstr>
      <vt:lpstr>STATEMENT 5. MULTIMODAL THERAPY</vt:lpstr>
      <vt:lpstr>STATEMENT 5. MULTIMODAL THERAPY</vt:lpstr>
      <vt:lpstr>STATEMENT 6. NONOPIOID ANALGESIA</vt:lpstr>
      <vt:lpstr>STATEMENT 6. NONOPIOID ANALGESIA</vt:lpstr>
      <vt:lpstr>STATEMENT 7. OPIOID PRESCRIBING</vt:lpstr>
      <vt:lpstr>STATEMENT 7. OPIOID PRESCRIBING</vt:lpstr>
      <vt:lpstr>STATEMENT 8A. PATIENT FEEDBACK</vt:lpstr>
      <vt:lpstr>STATEMENT 8A. PATIENT FEEDBACK</vt:lpstr>
      <vt:lpstr>STATEMENT 8B. STOPPING PAIN MEDICATIONS</vt:lpstr>
      <vt:lpstr>STATEMENT 8B. STOPPING PAIN MEDICATIONS</vt:lpstr>
      <vt:lpstr>STATEMENT 9. STORAGE AND DISPOSAL OF OPIOIDS</vt:lpstr>
      <vt:lpstr>STATEMENT 9. STORAGE AND DISPOSAL OF OPIOIDS</vt:lpstr>
      <vt:lpstr>STATEMENT 10. ASSESSMENT OF PAIN CONTROL WITH OPIOIDS</vt:lpstr>
      <vt:lpstr>STATEMENT 10. ASSESSMENT OF PAIN CONTROL WITH OPIOIDS</vt:lpstr>
      <vt:lpstr>CPG Algorithm</vt:lpstr>
      <vt:lpstr>Patient Handouts available at www.entnet.org/opioidscpg</vt:lpstr>
      <vt:lpstr>Patient Handouts available at www.entnet.org/opioidscpg</vt:lpstr>
      <vt:lpstr>Video: Secure Storage and Disposal of Opioids</vt:lpstr>
      <vt:lpstr>Research Needs</vt:lpstr>
      <vt:lpstr>Research Needs </vt:lpstr>
      <vt:lpstr>Research Needs (Cont.) </vt:lpstr>
      <vt:lpstr>Research Needs (Cont.)</vt:lpstr>
      <vt:lpstr>The AAO-HNSF Maureen Hannley Research Grant</vt:lpstr>
      <vt:lpstr>References from CPG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Specialty-Specific Clinical Practice Guideline: Opioid Prescribing for Analgesia After Common Otolaryngology Operations</dc:title>
  <dc:creator>Monjur, Taskin</dc:creator>
  <cp:lastModifiedBy>Monjur, Taskin</cp:lastModifiedBy>
  <cp:revision>43</cp:revision>
  <dcterms:created xsi:type="dcterms:W3CDTF">2020-08-04T17:44:21Z</dcterms:created>
  <dcterms:modified xsi:type="dcterms:W3CDTF">2021-04-02T16:11:57Z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0x010100B0ACD46651D1C948BFCDCE82F0ED1DEC</vt:lpwstr>
  </property>
</Properties>
</file>